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1554" r:id="rId2"/>
    <p:sldId id="1537" r:id="rId3"/>
    <p:sldId id="1540" r:id="rId4"/>
    <p:sldId id="153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42" r:id="rId20"/>
    <p:sldId id="1503" r:id="rId21"/>
    <p:sldId id="1504" r:id="rId22"/>
    <p:sldId id="1508" r:id="rId23"/>
    <p:sldId id="1543"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44" r:id="rId39"/>
    <p:sldId id="1512" r:id="rId40"/>
    <p:sldId id="1513" r:id="rId41"/>
    <p:sldId id="1555" r:id="rId42"/>
    <p:sldId id="1514" r:id="rId43"/>
    <p:sldId id="1515" r:id="rId44"/>
    <p:sldId id="1545" r:id="rId45"/>
    <p:sldId id="1517" r:id="rId46"/>
    <p:sldId id="1533" r:id="rId47"/>
    <p:sldId id="1534" r:id="rId48"/>
    <p:sldId id="1523" r:id="rId49"/>
    <p:sldId id="1476" r:id="rId50"/>
    <p:sldId id="1479" r:id="rId51"/>
    <p:sldId id="1531" r:id="rId52"/>
    <p:sldId id="1529" r:id="rId53"/>
    <p:sldId id="1480" r:id="rId54"/>
    <p:sldId id="1526" r:id="rId55"/>
    <p:sldId id="1530" r:id="rId56"/>
    <p:sldId id="1536" r:id="rId57"/>
    <p:sldId id="1535" r:id="rId58"/>
    <p:sldId id="1520" r:id="rId59"/>
    <p:sldId id="1521" r:id="rId60"/>
    <p:sldId id="1541" r:id="rId61"/>
    <p:sldId id="1546" r:id="rId62"/>
    <p:sldId id="1551" r:id="rId63"/>
    <p:sldId id="1547" r:id="rId64"/>
    <p:sldId id="1549" r:id="rId65"/>
    <p:sldId id="1550" r:id="rId66"/>
    <p:sldId id="1553" r:id="rId67"/>
    <p:sldId id="1486" r:id="rId68"/>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10" autoAdjust="0"/>
    <p:restoredTop sz="75202" autoAdjust="0"/>
  </p:normalViewPr>
  <p:slideViewPr>
    <p:cSldViewPr>
      <p:cViewPr varScale="1">
        <p:scale>
          <a:sx n="77" d="100"/>
          <a:sy n="77" d="100"/>
        </p:scale>
        <p:origin x="90" y="2058"/>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60</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39372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61</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39372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Data-Intensive Distributed Computing</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a:solidFill>
                  <a:schemeClr val="bg2"/>
                </a:solidFill>
                <a:latin typeface="Gill Sans"/>
                <a:cs typeface="Gill Sans"/>
              </a:rPr>
              <a:t>Part 2: </a:t>
            </a:r>
            <a:r>
              <a:rPr lang="en-US" sz="2600" b="0" dirty="0">
                <a:solidFill>
                  <a:schemeClr val="bg2"/>
                </a:solidFill>
                <a:latin typeface="Gill Sans"/>
                <a:cs typeface="Gill Sans"/>
              </a:rPr>
              <a:t>From MapReduce to Spark (1/2)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431/631 451/651 (Winter 2019)</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Adam Roegiest</a:t>
            </a:r>
          </a:p>
          <a:p>
            <a:pPr algn="ctr" eaLnBrk="1" hangingPunct="1"/>
            <a:r>
              <a:rPr lang="en-US" sz="2000" b="0" dirty="0">
                <a:solidFill>
                  <a:schemeClr val="bg2"/>
                </a:solidFill>
                <a:latin typeface="Gill Sans"/>
                <a:cs typeface="Gill Sans"/>
              </a:rPr>
              <a:t>Kira Systems</a:t>
            </a: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22, 2019</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These slides are available at http://</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/bigdata-2018f/</a:t>
            </a:r>
          </a:p>
        </p:txBody>
      </p:sp>
      <p:pic>
        <p:nvPicPr>
          <p:cNvPr id="2" name="Picture 1" descr="waterloo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149676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a:solidFill>
                  <a:srgbClr val="FFFFFF"/>
                </a:solidFill>
                <a:latin typeface="Gill Sans"/>
                <a:cs typeface="Gill Sans"/>
              </a:rPr>
              <a:t>Jeff </a:t>
            </a:r>
            <a:r>
              <a:rPr lang="en-US" b="0" dirty="0" err="1">
                <a:solidFill>
                  <a:srgbClr val="FFFFFF"/>
                </a:solidFill>
                <a:latin typeface="Gill Sans"/>
                <a:cs typeface="Gill Sans"/>
              </a:rPr>
              <a:t>Hammerbacher</a:t>
            </a:r>
            <a:r>
              <a:rPr lang="en-US" b="0" dirty="0">
                <a:solidFill>
                  <a:srgbClr val="FFFFFF"/>
                </a:solidFill>
                <a:latin typeface="Gill Sans"/>
                <a:cs typeface="Gill Sans"/>
              </a:rPr>
              <a:t>, Information Platforms and the Rise of the Data Scientist. </a:t>
            </a:r>
            <a:br>
              <a:rPr lang="en-US" b="0" dirty="0">
                <a:solidFill>
                  <a:srgbClr val="FFFFFF"/>
                </a:solidFill>
                <a:latin typeface="Gill Sans"/>
                <a:cs typeface="Gill Sans"/>
              </a:rPr>
            </a:br>
            <a:r>
              <a:rPr lang="en-US" b="0" dirty="0">
                <a:solidFill>
                  <a:srgbClr val="FFFFFF"/>
                </a:solidFill>
                <a:latin typeface="Gill Sans"/>
                <a:cs typeface="Gill Sans"/>
              </a:rPr>
              <a:t>In, </a:t>
            </a:r>
            <a:r>
              <a:rPr lang="en-US" b="0" i="1" dirty="0">
                <a:solidFill>
                  <a:srgbClr val="FFFFFF"/>
                </a:solidFill>
                <a:latin typeface="Gill Sans"/>
                <a:cs typeface="Gill Sans"/>
              </a:rPr>
              <a:t>Beautiful Data</a:t>
            </a:r>
            <a:r>
              <a:rPr lang="en-US" b="0" dirty="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a:t>Source: Wikipedia (Pig)</a:t>
            </a:r>
          </a:p>
        </p:txBody>
      </p:sp>
      <p:sp>
        <p:nvSpPr>
          <p:cNvPr id="6" name="Title 1"/>
          <p:cNvSpPr txBox="1">
            <a:spLocks/>
          </p:cNvSpPr>
          <p:nvPr/>
        </p:nvSpPr>
        <p:spPr>
          <a:xfrm>
            <a:off x="0" y="2209800"/>
            <a:ext cx="9144000" cy="685800"/>
          </a:xfrm>
          <a:prstGeom prst="rect">
            <a:avLst/>
          </a:prstGeom>
        </p:spPr>
        <p:txBody>
          <a:bodyPr/>
          <a:lstStyle/>
          <a:p>
            <a:pPr lvl="0" algn="ctr">
              <a:defRPr/>
            </a:pPr>
            <a:r>
              <a:rPr lang="en-US" sz="3600" b="0" kern="0" dirty="0">
                <a:latin typeface="Gill Sans"/>
                <a:cs typeface="Gill Sans"/>
              </a:rPr>
              <a:t>Pig!</a:t>
            </a:r>
          </a:p>
        </p:txBody>
      </p:sp>
    </p:spTree>
    <p:extLst>
      <p:ext uri="{BB962C8B-B14F-4D97-AF65-F5344CB8AC3E}">
        <p14:creationId xmlns:p14="http://schemas.microsoft.com/office/powerpoint/2010/main" val="215757731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extLst>
                    <a:ext uri="{9D8B030D-6E8A-4147-A177-3AD203B41FA5}">
                      <a16:colId xmlns:a16="http://schemas.microsoft.com/office/drawing/2014/main" val="20000"/>
                    </a:ext>
                  </a:extLst>
                </a:gridCol>
                <a:gridCol w="2058987">
                  <a:extLst>
                    <a:ext uri="{9D8B030D-6E8A-4147-A177-3AD203B41FA5}">
                      <a16:colId xmlns:a16="http://schemas.microsoft.com/office/drawing/2014/main" val="20001"/>
                    </a:ext>
                  </a:extLst>
                </a:gridCol>
                <a:gridCol w="989013">
                  <a:extLst>
                    <a:ext uri="{9D8B030D-6E8A-4147-A177-3AD203B41FA5}">
                      <a16:colId xmlns:a16="http://schemas.microsoft.com/office/drawing/2014/main" val="20002"/>
                    </a:ext>
                  </a:extLst>
                </a:gridCol>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URL  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1" y="1138535"/>
            <a:ext cx="9144000" cy="461665"/>
          </a:xfrm>
          <a:prstGeom prst="rect">
            <a:avLst/>
          </a:prstGeom>
          <a:noFill/>
          <a:ln w="9525">
            <a:noFill/>
            <a:miter lim="800000"/>
            <a:headEnd/>
            <a:tailEnd/>
          </a:ln>
        </p:spPr>
        <p:txBody>
          <a:bodyPr wrap="square">
            <a:spAutoFit/>
          </a:bodyPr>
          <a:lstStyle/>
          <a:p>
            <a:pPr algn="ctr" defTabSz="457200">
              <a:defRPr/>
            </a:pPr>
            <a:r>
              <a:rPr lang="en-US" sz="2400" b="0" dirty="0">
                <a:solidFill>
                  <a:schemeClr val="bg1"/>
                </a:solidFill>
                <a:latin typeface="Gill Sans"/>
                <a:ea typeface="ＭＳ Ｐゴシック" pitchFamily="48" charset="-128"/>
                <a:cs typeface="Gill Sans"/>
              </a:rPr>
              <a:t>Task: 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2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a:t>
            </a:r>
          </a:p>
        </p:txBody>
      </p:sp>
    </p:spTree>
    <p:extLst>
      <p:ext uri="{BB962C8B-B14F-4D97-AF65-F5344CB8AC3E}">
        <p14:creationId xmlns:p14="http://schemas.microsoft.com/office/powerpoint/2010/main" val="125892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002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gVisits</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visits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 Script</a:t>
            </a:r>
          </a:p>
        </p:txBody>
      </p:sp>
    </p:spTree>
    <p:extLst>
      <p:ext uri="{BB962C8B-B14F-4D97-AF65-F5344CB8AC3E}">
        <p14:creationId xmlns:p14="http://schemas.microsoft.com/office/powerpoint/2010/main" val="318734822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2" name="Rounded Rectangle 31"/>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a:solidFill>
                  <a:srgbClr val="FFFFFF"/>
                </a:solidFill>
                <a:latin typeface="Gill Sans"/>
                <a:cs typeface="Gill Sans"/>
              </a:rPr>
              <a:t>visits</a:t>
            </a:r>
          </a:p>
        </p:txBody>
      </p:sp>
      <p:sp>
        <p:nvSpPr>
          <p:cNvPr id="33" name="Rounded Rectangle 32"/>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err="1">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top(</a:t>
            </a:r>
            <a:r>
              <a:rPr kumimoji="0" lang="en-US" sz="1800" b="0" i="0" u="none" strike="noStrike" kern="0" cap="none" spc="0" normalizeH="0" baseline="0" noProof="0" dirty="0" err="1">
                <a:ln>
                  <a:noFill/>
                </a:ln>
                <a:solidFill>
                  <a:srgbClr val="FFFFFF"/>
                </a:solidFill>
                <a:effectLst/>
                <a:uLnTx/>
                <a:uFillTx/>
                <a:latin typeface="Gill Sans"/>
                <a:cs typeface="Gill Sans"/>
              </a:rPr>
              <a:t>urls</a:t>
            </a:r>
            <a:r>
              <a:rPr kumimoji="0" lang="en-US" sz="1800" b="0" i="0" u="none" strike="noStrike" kern="0" cap="none" spc="0" normalizeH="0" baseline="0" noProof="0" dirty="0">
                <a:ln>
                  <a:noFill/>
                </a:ln>
                <a:solidFill>
                  <a:srgbClr val="FFFFFF"/>
                </a:solidFill>
                <a:effectLst/>
                <a:uLnTx/>
                <a:uFillTx/>
                <a:latin typeface="Gill Sans"/>
                <a:cs typeface="Gill Sans"/>
              </a:rPr>
              <a:t>, 10)</a:t>
            </a:r>
          </a:p>
        </p:txBody>
      </p:sp>
      <p:cxnSp>
        <p:nvCxnSpPr>
          <p:cNvPr id="42" name="Straight Arrow Connector 41"/>
          <p:cNvCxnSpPr>
            <a:cxnSpLocks noChangeShapeType="1"/>
            <a:stCxn id="36" idx="2"/>
            <a:endCxn id="37"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Query Plan</a:t>
            </a:r>
          </a:p>
        </p:txBody>
      </p:sp>
    </p:spTree>
    <p:extLst>
      <p:ext uri="{BB962C8B-B14F-4D97-AF65-F5344CB8AC3E}">
        <p14:creationId xmlns:p14="http://schemas.microsoft.com/office/powerpoint/2010/main" val="290558638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a:solidFill>
                  <a:srgbClr val="FFFFFF"/>
                </a:solidFill>
                <a:latin typeface="Gill Sans"/>
                <a:cs typeface="Gill Sans"/>
              </a:rPr>
              <a:t>visits</a:t>
            </a:r>
          </a:p>
        </p:txBody>
      </p:sp>
      <p:sp>
        <p:nvSpPr>
          <p:cNvPr id="35" name="Rounded Rectangle 34"/>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err="1">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top(</a:t>
            </a:r>
            <a:r>
              <a:rPr kumimoji="0" lang="en-US" sz="1800" b="0" i="0" u="none" strike="noStrike" kern="0" cap="none" spc="0" normalizeH="0" baseline="0" noProof="0" dirty="0" err="1">
                <a:ln>
                  <a:noFill/>
                </a:ln>
                <a:solidFill>
                  <a:srgbClr val="FFFFFF"/>
                </a:solidFill>
                <a:effectLst/>
                <a:uLnTx/>
                <a:uFillTx/>
                <a:latin typeface="Gill Sans"/>
                <a:cs typeface="Gill Sans"/>
              </a:rPr>
              <a:t>urls</a:t>
            </a:r>
            <a:r>
              <a:rPr kumimoji="0" lang="en-US" sz="1800" b="0" i="0" u="none" strike="noStrike" kern="0" cap="none" spc="0" normalizeH="0" baseline="0" noProof="0" dirty="0">
                <a:ln>
                  <a:noFill/>
                </a:ln>
                <a:solidFill>
                  <a:srgbClr val="FFFFFF"/>
                </a:solidFill>
                <a:effectLst/>
                <a:uLnTx/>
                <a:uFillTx/>
                <a:latin typeface="Gill Sans"/>
                <a:cs typeface="Gill Sans"/>
              </a:rPr>
              <a:t>, 10)</a:t>
            </a:r>
          </a:p>
        </p:txBody>
      </p:sp>
      <p:cxnSp>
        <p:nvCxnSpPr>
          <p:cNvPr id="41" name="Straight Arrow Connector 40"/>
          <p:cNvCxnSpPr>
            <a:cxnSpLocks noChangeShapeType="1"/>
            <a:stCxn id="38" idx="2"/>
            <a:endCxn id="39"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44" name="Rounded Rectangle 43"/>
          <p:cNvSpPr>
            <a:spLocks noChangeArrowheads="1"/>
          </p:cNvSpPr>
          <p:nvPr/>
        </p:nvSpPr>
        <p:spPr bwMode="auto">
          <a:xfrm>
            <a:off x="533400" y="15240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81506" y="1535668"/>
            <a:ext cx="65229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1</a:t>
            </a:r>
            <a:endParaRPr lang="en-US" sz="2000" b="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6289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4106862" y="2602468"/>
            <a:ext cx="1150938"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1</a:t>
            </a:r>
          </a:p>
        </p:txBody>
      </p:sp>
      <p:sp>
        <p:nvSpPr>
          <p:cNvPr id="48" name="Rounded Rectangle 47"/>
          <p:cNvSpPr>
            <a:spLocks noChangeArrowheads="1"/>
          </p:cNvSpPr>
          <p:nvPr/>
        </p:nvSpPr>
        <p:spPr bwMode="auto">
          <a:xfrm>
            <a:off x="5332413" y="27432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572375" y="2743200"/>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2</a:t>
            </a:r>
          </a:p>
        </p:txBody>
      </p:sp>
      <p:sp>
        <p:nvSpPr>
          <p:cNvPr id="50" name="Rounded Rectangle 49"/>
          <p:cNvSpPr>
            <a:spLocks noChangeArrowheads="1"/>
          </p:cNvSpPr>
          <p:nvPr/>
        </p:nvSpPr>
        <p:spPr bwMode="auto">
          <a:xfrm>
            <a:off x="4000500" y="44196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402693"/>
            <a:ext cx="13271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2</a:t>
            </a:r>
          </a:p>
        </p:txBody>
      </p:sp>
      <p:sp>
        <p:nvSpPr>
          <p:cNvPr id="52" name="Rounded Rectangle 51"/>
          <p:cNvSpPr>
            <a:spLocks noChangeArrowheads="1"/>
          </p:cNvSpPr>
          <p:nvPr/>
        </p:nvSpPr>
        <p:spPr bwMode="auto">
          <a:xfrm>
            <a:off x="4000500" y="48402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802743"/>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3</a:t>
            </a:r>
            <a:endParaRPr lang="en-US" sz="2400" b="0" baseline="-25000" dirty="0">
              <a:solidFill>
                <a:schemeClr val="bg1"/>
              </a:solidFill>
              <a:latin typeface="Gill Sans"/>
              <a:cs typeface="Gill Sans"/>
            </a:endParaRPr>
          </a:p>
        </p:txBody>
      </p:sp>
      <p:sp>
        <p:nvSpPr>
          <p:cNvPr id="54" name="Rounded Rectangle 53"/>
          <p:cNvSpPr>
            <a:spLocks noChangeArrowheads="1"/>
          </p:cNvSpPr>
          <p:nvPr/>
        </p:nvSpPr>
        <p:spPr bwMode="auto">
          <a:xfrm>
            <a:off x="3962400" y="52308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181600"/>
            <a:ext cx="11747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5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MapReduce Execution</a:t>
            </a:r>
          </a:p>
        </p:txBody>
      </p:sp>
    </p:spTree>
    <p:extLst>
      <p:ext uri="{BB962C8B-B14F-4D97-AF65-F5344CB8AC3E}">
        <p14:creationId xmlns:p14="http://schemas.microsoft.com/office/powerpoint/2010/main" val="248987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gVisits</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visits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Basics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Data model</a:t>
            </a:r>
          </a:p>
        </p:txBody>
      </p:sp>
      <p:sp>
        <p:nvSpPr>
          <p:cNvPr id="6" name="TextBox 5"/>
          <p:cNvSpPr txBox="1"/>
          <p:nvPr/>
        </p:nvSpPr>
        <p:spPr>
          <a:xfrm>
            <a:off x="0" y="2971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atoms</a:t>
            </a:r>
          </a:p>
          <a:p>
            <a:pPr lvl="0" algn="ctr">
              <a:defRPr/>
            </a:pPr>
            <a:r>
              <a:rPr lang="en-US" sz="2000" b="0" kern="0" dirty="0">
                <a:solidFill>
                  <a:srgbClr val="0070C0"/>
                </a:solidFill>
                <a:latin typeface="Gill Sans"/>
                <a:cs typeface="Gill Sans"/>
              </a:rPr>
              <a:t>tuples</a:t>
            </a:r>
          </a:p>
          <a:p>
            <a:pPr lvl="0" algn="ctr">
              <a:defRPr/>
            </a:pPr>
            <a:r>
              <a:rPr lang="en-US" sz="2000" b="0" kern="0" dirty="0">
                <a:solidFill>
                  <a:srgbClr val="0070C0"/>
                </a:solidFill>
                <a:latin typeface="Gill Sans"/>
                <a:cs typeface="Gill Sans"/>
              </a:rPr>
              <a:t>bags</a:t>
            </a:r>
          </a:p>
          <a:p>
            <a:pPr lvl="0" algn="ctr">
              <a:defRPr/>
            </a:pPr>
            <a:r>
              <a:rPr lang="en-US" sz="2000" b="0" kern="0" dirty="0">
                <a:solidFill>
                  <a:srgbClr val="0070C0"/>
                </a:solidFill>
                <a:latin typeface="Gill Sans"/>
                <a:cs typeface="Gill Sans"/>
              </a:rPr>
              <a:t>maps</a:t>
            </a:r>
          </a:p>
          <a:p>
            <a:pPr lvl="0" algn="ctr">
              <a:defRPr/>
            </a:pPr>
            <a:r>
              <a:rPr lang="en-US" sz="2000" b="0" kern="0" dirty="0" err="1">
                <a:solidFill>
                  <a:srgbClr val="0070C0"/>
                </a:solidFill>
                <a:latin typeface="Gill Sans"/>
                <a:cs typeface="Gill Sans"/>
              </a:rPr>
              <a:t>json</a:t>
            </a:r>
            <a:endParaRPr lang="en-US" sz="2000" b="0" kern="0" dirty="0">
              <a:solidFill>
                <a:srgbClr val="0070C0"/>
              </a:solidFill>
              <a:latin typeface="Gill Sans"/>
              <a:cs typeface="Gill Sans"/>
            </a:endParaRPr>
          </a:p>
        </p:txBody>
      </p:sp>
      <p:sp>
        <p:nvSpPr>
          <p:cNvPr id="7" name="TextBox 6"/>
          <p:cNvSpPr txBox="1"/>
          <p:nvPr/>
        </p:nvSpPr>
        <p:spPr>
          <a:xfrm>
            <a:off x="0" y="11385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Sequence of statements manipulating relations (aliases)</a:t>
            </a:r>
          </a:p>
        </p:txBody>
      </p:sp>
    </p:spTree>
    <p:extLst>
      <p:ext uri="{BB962C8B-B14F-4D97-AF65-F5344CB8AC3E}">
        <p14:creationId xmlns:p14="http://schemas.microsoft.com/office/powerpoint/2010/main" val="160600439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Common Operations</a:t>
            </a: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LOAD: load data (from HDFS)</a:t>
            </a:r>
          </a:p>
        </p:txBody>
      </p:sp>
      <p:sp>
        <p:nvSpPr>
          <p:cNvPr id="8" name="TextBox 7"/>
          <p:cNvSpPr txBox="1"/>
          <p:nvPr/>
        </p:nvSpPr>
        <p:spPr>
          <a:xfrm>
            <a:off x="0" y="2667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FOREACH … GENERATE: per tuple processing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FILTER: discard unwanted tuples</a:t>
            </a:r>
          </a:p>
        </p:txBody>
      </p:sp>
      <p:sp>
        <p:nvSpPr>
          <p:cNvPr id="10" name="TextBox 9"/>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GROUP/COGROUP: group tuples</a:t>
            </a:r>
          </a:p>
        </p:txBody>
      </p:sp>
      <p:sp>
        <p:nvSpPr>
          <p:cNvPr id="11" name="TextBox 10"/>
          <p:cNvSpPr txBox="1"/>
          <p:nvPr/>
        </p:nvSpPr>
        <p:spPr>
          <a:xfrm>
            <a:off x="0" y="4038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JOIN: relational join</a:t>
            </a:r>
          </a:p>
        </p:txBody>
      </p:sp>
      <p:sp>
        <p:nvSpPr>
          <p:cNvPr id="12" name="TextBox 11"/>
          <p:cNvSpPr txBox="1"/>
          <p:nvPr/>
        </p:nvSpPr>
        <p:spPr>
          <a:xfrm>
            <a:off x="0" y="4495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STORE: store data (to HDFS)</a:t>
            </a:r>
          </a:p>
        </p:txBody>
      </p:sp>
      <p:sp>
        <p:nvSpPr>
          <p:cNvPr id="4" name="Title 1"/>
          <p:cNvSpPr txBox="1">
            <a:spLocks/>
          </p:cNvSpPr>
          <p:nvPr/>
        </p:nvSpPr>
        <p:spPr>
          <a:xfrm rot="21298744">
            <a:off x="6449913" y="29609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“map”</a:t>
            </a:r>
          </a:p>
        </p:txBody>
      </p:sp>
      <p:sp>
        <p:nvSpPr>
          <p:cNvPr id="5" name="Title 1"/>
          <p:cNvSpPr txBox="1">
            <a:spLocks/>
          </p:cNvSpPr>
          <p:nvPr/>
        </p:nvSpPr>
        <p:spPr>
          <a:xfrm rot="700169">
            <a:off x="1419136" y="3761503"/>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“reduce”</a:t>
            </a:r>
          </a:p>
        </p:txBody>
      </p:sp>
    </p:spTree>
    <p:extLst>
      <p:ext uri="{BB962C8B-B14F-4D97-AF65-F5344CB8AC3E}">
        <p14:creationId xmlns:p14="http://schemas.microsoft.com/office/powerpoint/2010/main" val="3692362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2284274"/>
            <a:ext cx="1676400" cy="1754326"/>
          </a:xfrm>
          <a:prstGeom prst="rect">
            <a:avLst/>
          </a:prstGeom>
          <a:noFill/>
          <a:ln>
            <a:noFill/>
          </a:ln>
        </p:spPr>
        <p:txBody>
          <a:bodyPr wrap="square" rtlCol="0">
            <a:spAutoFit/>
          </a:bodyPr>
          <a:lstStyle/>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838200" y="1827074"/>
            <a:ext cx="78486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A = LOAD '</a:t>
            </a:r>
            <a:r>
              <a:rPr lang="en-US" sz="1800" b="0" dirty="0" err="1">
                <a:solidFill>
                  <a:schemeClr val="bg1"/>
                </a:solidFill>
                <a:latin typeface="Andale Mono"/>
                <a:cs typeface="Andale Mono"/>
              </a:rPr>
              <a:t>myfile.txt</a:t>
            </a:r>
            <a:r>
              <a:rPr lang="en-US" sz="1800" b="0" dirty="0">
                <a:solidFill>
                  <a:schemeClr val="bg1"/>
                </a:solidFill>
                <a:latin typeface="Andale Mono"/>
                <a:cs typeface="Andale Mono"/>
              </a:rPr>
              <a:t>’ AS (f1: </a:t>
            </a:r>
            <a:r>
              <a:rPr lang="en-US" sz="1800" b="0" dirty="0" err="1">
                <a:solidFill>
                  <a:schemeClr val="bg1"/>
                </a:solidFill>
                <a:latin typeface="Andale Mono"/>
                <a:cs typeface="Andale Mono"/>
              </a:rPr>
              <a:t>int</a:t>
            </a:r>
            <a:r>
              <a:rPr lang="en-US" sz="1800" b="0" dirty="0">
                <a:solidFill>
                  <a:schemeClr val="bg1"/>
                </a:solidFill>
                <a:latin typeface="Andale Mono"/>
                <a:cs typeface="Andale Mono"/>
              </a:rPr>
              <a:t>, f2: </a:t>
            </a:r>
            <a:r>
              <a:rPr lang="en-US" sz="1800" b="0" dirty="0" err="1">
                <a:solidFill>
                  <a:schemeClr val="bg1"/>
                </a:solidFill>
                <a:latin typeface="Andale Mono"/>
                <a:cs typeface="Andale Mono"/>
              </a:rPr>
              <a:t>int</a:t>
            </a:r>
            <a:r>
              <a:rPr lang="en-US" sz="1800" b="0" dirty="0">
                <a:solidFill>
                  <a:schemeClr val="bg1"/>
                </a:solidFill>
                <a:latin typeface="Andale Mono"/>
                <a:cs typeface="Andale Mono"/>
              </a:rPr>
              <a:t>, f3: </a:t>
            </a:r>
            <a:r>
              <a:rPr lang="en-US" sz="1800" b="0" dirty="0" err="1">
                <a:solidFill>
                  <a:schemeClr val="bg1"/>
                </a:solidFill>
                <a:latin typeface="Andale Mono"/>
                <a:cs typeface="Andale Mono"/>
              </a:rPr>
              <a:t>int</a:t>
            </a:r>
            <a:r>
              <a:rPr lang="en-US" sz="1800" b="0" dirty="0">
                <a:solidFill>
                  <a:schemeClr val="bg1"/>
                </a:solidFill>
                <a:latin typeface="Andale Mono"/>
                <a:cs typeface="Andale Mono"/>
              </a:rPr>
              <a:t>);</a:t>
            </a:r>
          </a:p>
        </p:txBody>
      </p:sp>
      <p:sp>
        <p:nvSpPr>
          <p:cNvPr id="6" name="TextBox 5"/>
          <p:cNvSpPr txBox="1"/>
          <p:nvPr/>
        </p:nvSpPr>
        <p:spPr>
          <a:xfrm>
            <a:off x="838200" y="4355068"/>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GROUP A BY f1;</a:t>
            </a:r>
          </a:p>
        </p:txBody>
      </p:sp>
      <p:sp>
        <p:nvSpPr>
          <p:cNvPr id="7" name="TextBox 6"/>
          <p:cNvSpPr txBox="1"/>
          <p:nvPr/>
        </p:nvSpPr>
        <p:spPr>
          <a:xfrm>
            <a:off x="1219200" y="4819471"/>
            <a:ext cx="6248400" cy="1200329"/>
          </a:xfrm>
          <a:prstGeom prst="rect">
            <a:avLst/>
          </a:prstGeom>
          <a:noFill/>
          <a:ln>
            <a:noFill/>
          </a:ln>
        </p:spPr>
        <p:txBody>
          <a:bodyPr wrap="square" rtlCol="0">
            <a:spAutoFit/>
          </a:bodyPr>
          <a:lstStyle/>
          <a:p>
            <a:r>
              <a:rPr lang="en-US" sz="1800" b="0" dirty="0">
                <a:solidFill>
                  <a:schemeClr val="bg1"/>
                </a:solidFill>
                <a:latin typeface="Andale Mono"/>
                <a:cs typeface="Andale Mono"/>
              </a:rPr>
              <a:t>(1, {(1, 2, 3)})</a:t>
            </a:r>
          </a:p>
          <a:p>
            <a:r>
              <a:rPr lang="en-US" sz="1800" b="0" dirty="0">
                <a:solidFill>
                  <a:schemeClr val="bg1"/>
                </a:solidFill>
                <a:latin typeface="Andale Mono"/>
                <a:cs typeface="Andale Mono"/>
              </a:rPr>
              <a:t>(4, {(4, 2, 1), (4, 3, 3)})</a:t>
            </a:r>
          </a:p>
          <a:p>
            <a:r>
              <a:rPr lang="en-US" sz="1800" b="0" dirty="0">
                <a:solidFill>
                  <a:schemeClr val="bg1"/>
                </a:solidFill>
                <a:latin typeface="Andale Mono"/>
                <a:cs typeface="Andale Mono"/>
              </a:rPr>
              <a:t>(7, {(7, 2, 5)})</a:t>
            </a:r>
          </a:p>
          <a:p>
            <a:r>
              <a:rPr lang="en-US" sz="1800" b="0" dirty="0">
                <a:solidFill>
                  <a:schemeClr val="bg1"/>
                </a:solidFill>
                <a:latin typeface="Andale Mono"/>
                <a:cs typeface="Andale Mono"/>
              </a:rPr>
              <a:t>(8, {(8, 3, 4), (8, 4, 3)})</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8346711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70672"/>
            <a:ext cx="1676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A:</a:t>
            </a:r>
          </a:p>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5029200" y="1570672"/>
            <a:ext cx="1981200" cy="2308324"/>
          </a:xfrm>
          <a:prstGeom prst="rect">
            <a:avLst/>
          </a:prstGeom>
          <a:noFill/>
          <a:ln>
            <a:noFill/>
          </a:ln>
        </p:spPr>
        <p:txBody>
          <a:bodyPr wrap="square" rtlCol="0">
            <a:spAutoFit/>
          </a:bodyPr>
          <a:lstStyle/>
          <a:p>
            <a:r>
              <a:rPr lang="en-US" sz="1800" b="0" dirty="0">
                <a:solidFill>
                  <a:schemeClr val="bg1"/>
                </a:solidFill>
                <a:latin typeface="Andale Mono"/>
                <a:cs typeface="Andale Mono"/>
              </a:rPr>
              <a:t>B:</a:t>
            </a:r>
          </a:p>
          <a:p>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COGROUP A BY $0, B BY $0;</a:t>
            </a:r>
          </a:p>
        </p:txBody>
      </p:sp>
      <p:sp>
        <p:nvSpPr>
          <p:cNvPr id="7" name="TextBox 6"/>
          <p:cNvSpPr txBox="1"/>
          <p:nvPr/>
        </p:nvSpPr>
        <p:spPr>
          <a:xfrm>
            <a:off x="1219200" y="4680776"/>
            <a:ext cx="6248400" cy="1477328"/>
          </a:xfrm>
          <a:prstGeom prst="rect">
            <a:avLst/>
          </a:prstGeom>
          <a:noFill/>
          <a:ln>
            <a:noFill/>
          </a:ln>
        </p:spPr>
        <p:txBody>
          <a:bodyPr wrap="square" rtlCol="0">
            <a:spAutoFit/>
          </a:bodyPr>
          <a:lstStyle/>
          <a:p>
            <a:r>
              <a:rPr lang="en-US" sz="1800" b="0" dirty="0">
                <a:solidFill>
                  <a:schemeClr val="bg1"/>
                </a:solidFill>
                <a:latin typeface="Andale Mono"/>
                <a:cs typeface="Andale Mono"/>
              </a:rPr>
              <a:t>(1, {(1, 2, 3)}, {(1, 3)})</a:t>
            </a:r>
          </a:p>
          <a:p>
            <a:r>
              <a:rPr lang="en-US" sz="1800" b="0" dirty="0">
                <a:solidFill>
                  <a:schemeClr val="bg1"/>
                </a:solidFill>
                <a:latin typeface="Andale Mono"/>
                <a:cs typeface="Andale Mono"/>
              </a:rPr>
              <a:t>(2, {}, {(2, 4), (2, 7), (2, 9)})</a:t>
            </a:r>
          </a:p>
          <a:p>
            <a:r>
              <a:rPr lang="en-US" sz="1800" b="0" dirty="0">
                <a:solidFill>
                  <a:schemeClr val="bg1"/>
                </a:solidFill>
                <a:latin typeface="Andale Mono"/>
                <a:cs typeface="Andale Mono"/>
              </a:rPr>
              <a:t>(4, {(4, 2, 1), (4, 3, 3)}, {(4, 6),(4, 9)})</a:t>
            </a:r>
          </a:p>
          <a:p>
            <a:r>
              <a:rPr lang="en-US" sz="1800" b="0" dirty="0">
                <a:solidFill>
                  <a:schemeClr val="bg1"/>
                </a:solidFill>
                <a:latin typeface="Andale Mono"/>
                <a:cs typeface="Andale Mono"/>
              </a:rPr>
              <a:t>(7, {(7, 2, 5)}, {})</a:t>
            </a:r>
          </a:p>
          <a:p>
            <a:r>
              <a:rPr lang="en-US" sz="1800" b="0" dirty="0">
                <a:solidFill>
                  <a:schemeClr val="bg1"/>
                </a:solidFill>
                <a:latin typeface="Andale Mono"/>
                <a:cs typeface="Andale Mono"/>
              </a:rPr>
              <a:t>(8, {(8, 3, 4), (8, 4, 3)}, {(8, 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COGROUPing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03714360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JOIN A BY $0, B BY $0;</a:t>
            </a:r>
          </a:p>
        </p:txBody>
      </p:sp>
      <p:sp>
        <p:nvSpPr>
          <p:cNvPr id="7" name="TextBox 6"/>
          <p:cNvSpPr txBox="1"/>
          <p:nvPr/>
        </p:nvSpPr>
        <p:spPr>
          <a:xfrm>
            <a:off x="1219200" y="4675632"/>
            <a:ext cx="6248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(1,2,3,1,3)</a:t>
            </a:r>
          </a:p>
          <a:p>
            <a:r>
              <a:rPr lang="en-US" sz="1800" b="0" dirty="0">
                <a:solidFill>
                  <a:schemeClr val="bg1"/>
                </a:solidFill>
                <a:latin typeface="Andale Mono"/>
                <a:cs typeface="Andale Mono"/>
              </a:rPr>
              <a:t>(4,2,1,4,6)</a:t>
            </a:r>
          </a:p>
          <a:p>
            <a:r>
              <a:rPr lang="en-US" sz="1800" b="0" dirty="0">
                <a:solidFill>
                  <a:schemeClr val="bg1"/>
                </a:solidFill>
                <a:latin typeface="Andale Mono"/>
                <a:cs typeface="Andale Mono"/>
              </a:rPr>
              <a:t>(4,3,3,4,6)</a:t>
            </a:r>
          </a:p>
          <a:p>
            <a:r>
              <a:rPr lang="en-US" sz="1800" b="0" dirty="0">
                <a:solidFill>
                  <a:schemeClr val="bg1"/>
                </a:solidFill>
                <a:latin typeface="Andale Mono"/>
                <a:cs typeface="Andale Mono"/>
              </a:rPr>
              <a:t>(4,2,1,4,9)</a:t>
            </a:r>
          </a:p>
          <a:p>
            <a:r>
              <a:rPr lang="en-US" sz="1800" b="0" dirty="0">
                <a:solidFill>
                  <a:schemeClr val="bg1"/>
                </a:solidFill>
                <a:latin typeface="Andale Mono"/>
                <a:cs typeface="Andale Mono"/>
              </a:rPr>
              <a:t>(4,3,3,4,9)</a:t>
            </a:r>
          </a:p>
          <a:p>
            <a:r>
              <a:rPr lang="en-US" sz="1800" b="0" dirty="0">
                <a:solidFill>
                  <a:schemeClr val="bg1"/>
                </a:solidFill>
                <a:latin typeface="Andale Mono"/>
                <a:cs typeface="Andale Mono"/>
              </a:rPr>
              <a:t>(8,3,4,8,9)</a:t>
            </a:r>
          </a:p>
          <a:p>
            <a:r>
              <a:rPr lang="en-US" sz="1800" b="0" dirty="0">
                <a:solidFill>
                  <a:schemeClr val="bg1"/>
                </a:solidFill>
                <a:latin typeface="Andale Mono"/>
                <a:cs typeface="Andale Mono"/>
              </a:rPr>
              <a:t>(8,4,3,8,9)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JOINing</a:t>
            </a:r>
            <a:endParaRPr lang="en-US" sz="3600" b="0" kern="0" dirty="0">
              <a:solidFill>
                <a:srgbClr val="000000"/>
              </a:solidFill>
              <a:latin typeface="Gill Sans"/>
              <a:cs typeface="Gill Sans"/>
            </a:endParaRPr>
          </a:p>
        </p:txBody>
      </p:sp>
      <p:sp>
        <p:nvSpPr>
          <p:cNvPr id="9" name="TextBox 8"/>
          <p:cNvSpPr txBox="1"/>
          <p:nvPr/>
        </p:nvSpPr>
        <p:spPr>
          <a:xfrm>
            <a:off x="1219200" y="1570672"/>
            <a:ext cx="1676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A:</a:t>
            </a:r>
          </a:p>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10" name="TextBox 9"/>
          <p:cNvSpPr txBox="1"/>
          <p:nvPr/>
        </p:nvSpPr>
        <p:spPr>
          <a:xfrm>
            <a:off x="5029200" y="1570672"/>
            <a:ext cx="1981200" cy="2308324"/>
          </a:xfrm>
          <a:prstGeom prst="rect">
            <a:avLst/>
          </a:prstGeom>
          <a:noFill/>
          <a:ln>
            <a:noFill/>
          </a:ln>
        </p:spPr>
        <p:txBody>
          <a:bodyPr wrap="square" rtlCol="0">
            <a:spAutoFit/>
          </a:bodyPr>
          <a:lstStyle/>
          <a:p>
            <a:r>
              <a:rPr lang="en-US" sz="1800" b="0" dirty="0">
                <a:solidFill>
                  <a:schemeClr val="bg1"/>
                </a:solidFill>
                <a:latin typeface="Andale Mono"/>
                <a:cs typeface="Andale Mono"/>
              </a:rPr>
              <a:t>B:</a:t>
            </a:r>
          </a:p>
          <a:p>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Tree>
    <p:extLst>
      <p:ext uri="{BB962C8B-B14F-4D97-AF65-F5344CB8AC3E}">
        <p14:creationId xmlns:p14="http://schemas.microsoft.com/office/powerpoint/2010/main" val="181359504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UDFs</a:t>
            </a:r>
          </a:p>
        </p:txBody>
      </p:sp>
      <p:sp>
        <p:nvSpPr>
          <p:cNvPr id="5" name="TextBox 4"/>
          <p:cNvSpPr txBox="1"/>
          <p:nvPr/>
        </p:nvSpPr>
        <p:spPr>
          <a:xfrm>
            <a:off x="0" y="1828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User-defined functions:</a:t>
            </a:r>
          </a:p>
        </p:txBody>
      </p:sp>
      <p:sp>
        <p:nvSpPr>
          <p:cNvPr id="6" name="TextBox 5"/>
          <p:cNvSpPr txBox="1"/>
          <p:nvPr/>
        </p:nvSpPr>
        <p:spPr>
          <a:xfrm>
            <a:off x="0" y="2209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Java</a:t>
            </a:r>
          </a:p>
          <a:p>
            <a:pPr lvl="0" algn="ctr">
              <a:defRPr/>
            </a:pPr>
            <a:r>
              <a:rPr lang="en-US" sz="2000" b="0" kern="0" dirty="0">
                <a:solidFill>
                  <a:srgbClr val="0070C0"/>
                </a:solidFill>
                <a:latin typeface="Gill Sans"/>
                <a:cs typeface="Gill Sans"/>
              </a:rPr>
              <a:t>Python</a:t>
            </a:r>
          </a:p>
          <a:p>
            <a:pPr lvl="0" algn="ctr">
              <a:defRPr/>
            </a:pPr>
            <a:r>
              <a:rPr lang="en-US" sz="2000" b="0" kern="0" dirty="0">
                <a:solidFill>
                  <a:srgbClr val="0070C0"/>
                </a:solidFill>
                <a:latin typeface="Gill Sans"/>
                <a:cs typeface="Gill Sans"/>
              </a:rPr>
              <a:t>JavaScript</a:t>
            </a:r>
          </a:p>
          <a:p>
            <a:pPr lvl="0" algn="ctr">
              <a:defRPr/>
            </a:pPr>
            <a:r>
              <a:rPr lang="en-US" sz="2000" b="0" kern="0" dirty="0">
                <a:solidFill>
                  <a:srgbClr val="0070C0"/>
                </a:solidFill>
                <a:latin typeface="Gill Sans"/>
                <a:cs typeface="Gill Sans"/>
              </a:rPr>
              <a:t>Ruby</a:t>
            </a:r>
          </a:p>
          <a:p>
            <a:pPr lvl="0" algn="ctr">
              <a:defRPr/>
            </a:pPr>
            <a:r>
              <a:rPr lang="en-US" sz="2000" b="0" kern="0" dirty="0">
                <a:solidFill>
                  <a:srgbClr val="0070C0"/>
                </a:solidFill>
                <a:latin typeface="Gill Sans"/>
                <a:cs typeface="Gill Sans"/>
              </a:rPr>
              <a:t>…</a:t>
            </a:r>
          </a:p>
        </p:txBody>
      </p:sp>
      <p:sp>
        <p:nvSpPr>
          <p:cNvPr id="7" name="TextBox 6"/>
          <p:cNvSpPr txBox="1"/>
          <p:nvPr/>
        </p:nvSpPr>
        <p:spPr>
          <a:xfrm>
            <a:off x="0" y="40927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UDFs make Pig arbitrarily extensible</a:t>
            </a:r>
          </a:p>
        </p:txBody>
      </p:sp>
      <p:sp>
        <p:nvSpPr>
          <p:cNvPr id="8" name="TextBox 7"/>
          <p:cNvSpPr txBox="1"/>
          <p:nvPr/>
        </p:nvSpPr>
        <p:spPr>
          <a:xfrm>
            <a:off x="0" y="44737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Express “core” computations in UDFs</a:t>
            </a:r>
          </a:p>
          <a:p>
            <a:pPr lvl="0" algn="ctr">
              <a:defRPr/>
            </a:pPr>
            <a:r>
              <a:rPr lang="en-US" sz="2000" b="0" kern="0" dirty="0">
                <a:solidFill>
                  <a:srgbClr val="0070C0"/>
                </a:solidFill>
                <a:latin typeface="Gill Sans"/>
                <a:cs typeface="Gill Sans"/>
              </a:rPr>
              <a:t>Take advantage of Pig as glue code for scale-out plumbing</a:t>
            </a:r>
          </a:p>
        </p:txBody>
      </p:sp>
    </p:spTree>
    <p:extLst>
      <p:ext uri="{BB962C8B-B14F-4D97-AF65-F5344CB8AC3E}">
        <p14:creationId xmlns:p14="http://schemas.microsoft.com/office/powerpoint/2010/main" val="182685288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The datacenter </a:t>
            </a:r>
            <a:r>
              <a:rPr lang="en-US" sz="3200" b="0" i="1" dirty="0">
                <a:solidFill>
                  <a:srgbClr val="FFFFFF"/>
                </a:solidFill>
                <a:latin typeface="Gill Sans"/>
                <a:cs typeface="Gill Sans"/>
              </a:rPr>
              <a:t>is</a:t>
            </a:r>
            <a:r>
              <a:rPr lang="en-US" sz="3200" b="0" dirty="0">
                <a:solidFill>
                  <a:srgbClr val="FFFFFF"/>
                </a:solidFill>
                <a:latin typeface="Gill Sans"/>
                <a:cs typeface="Gill Sans"/>
              </a:rPr>
              <a:t> the computer!</a:t>
            </a: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What’s the instruction set?</a:t>
            </a: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Okay, let’s fix this!</a:t>
            </a: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Analogy: NAND Gates are universal</a:t>
            </a:r>
          </a:p>
        </p:txBody>
      </p:sp>
    </p:spTree>
    <p:extLst>
      <p:ext uri="{BB962C8B-B14F-4D97-AF65-F5344CB8AC3E}">
        <p14:creationId xmlns:p14="http://schemas.microsoft.com/office/powerpoint/2010/main" val="259507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a:solidFill>
                  <a:srgbClr val="000000"/>
                </a:solidFill>
                <a:latin typeface="Gill Sans"/>
                <a:cs typeface="Gill Sans"/>
              </a:rPr>
              <a:t>language “from scratch”!</a:t>
            </a: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a:solidFill>
                  <a:srgbClr val="000000"/>
                </a:solidFill>
                <a:latin typeface="Gill Sans"/>
                <a:cs typeface="Gill Sans"/>
              </a:rPr>
              <a:t>(Why is MapReduce the way it is?)</a:t>
            </a:r>
          </a:p>
        </p:txBody>
      </p:sp>
      <p:sp>
        <p:nvSpPr>
          <p:cNvPr id="4" name="Text Box 4"/>
          <p:cNvSpPr txBox="1">
            <a:spLocks noChangeArrowheads="1"/>
          </p:cNvSpPr>
          <p:nvPr/>
        </p:nvSpPr>
        <p:spPr bwMode="auto">
          <a:xfrm>
            <a:off x="-24063" y="3453825"/>
            <a:ext cx="9144000" cy="584775"/>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What ops do you need?</a:t>
            </a: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i="1" dirty="0">
                <a:solidFill>
                  <a:schemeClr val="bg1"/>
                </a:solidFill>
                <a:latin typeface="Gill Sans"/>
                <a:cs typeface="Gill Sans"/>
              </a:rPr>
              <a:t>Assumption:</a:t>
            </a:r>
            <a:r>
              <a:rPr lang="en-US" sz="2400" b="0" dirty="0">
                <a:solidFill>
                  <a:schemeClr val="bg1"/>
                </a:solidFill>
                <a:latin typeface="Gill Sans"/>
                <a:cs typeface="Gill Sans"/>
              </a:rPr>
              <a:t> static collection of records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49485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(what’s the limitation here?)</a:t>
            </a:r>
          </a:p>
        </p:txBody>
      </p:sp>
    </p:spTree>
    <p:extLst>
      <p:ext uri="{BB962C8B-B14F-4D97-AF65-F5344CB8AC3E}">
        <p14:creationId xmlns:p14="http://schemas.microsoft.com/office/powerpoint/2010/main" val="3362983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We need per-record processing</a:t>
            </a:r>
          </a:p>
        </p:txBody>
      </p:sp>
      <p:grpSp>
        <p:nvGrpSpPr>
          <p:cNvPr id="5" name="Group 4"/>
          <p:cNvGrpSpPr/>
          <p:nvPr/>
        </p:nvGrpSpPr>
        <p:grpSpPr>
          <a:xfrm>
            <a:off x="2438400" y="28956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a:solidFill>
                    <a:schemeClr val="bg1"/>
                  </a:solidFill>
                </a:rPr>
                <a:t>…</a:t>
              </a:r>
            </a:p>
          </p:txBody>
        </p:sp>
      </p:grpSp>
      <p:sp>
        <p:nvSpPr>
          <p:cNvPr id="26" name="Rectangle 25"/>
          <p:cNvSpPr>
            <a:spLocks noChangeArrowheads="1"/>
          </p:cNvSpPr>
          <p:nvPr/>
        </p:nvSpPr>
        <p:spPr bwMode="auto">
          <a:xfrm>
            <a:off x="55626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276600"/>
            <a:ext cx="389850" cy="338554"/>
          </a:xfrm>
          <a:prstGeom prst="rect">
            <a:avLst/>
          </a:prstGeom>
          <a:noFill/>
        </p:spPr>
        <p:txBody>
          <a:bodyPr wrap="none" rtlCol="0">
            <a:spAutoFit/>
          </a:bodyPr>
          <a:lstStyle/>
          <a:p>
            <a:r>
              <a:rPr lang="en-US" dirty="0">
                <a:solidFill>
                  <a:schemeClr val="bg1"/>
                </a:solidFill>
              </a:rPr>
              <a:t>…</a:t>
            </a:r>
          </a:p>
        </p:txBody>
      </p:sp>
      <p:grpSp>
        <p:nvGrpSpPr>
          <p:cNvPr id="4" name="Group 3"/>
          <p:cNvGrpSpPr/>
          <p:nvPr/>
        </p:nvGrpSpPr>
        <p:grpSpPr>
          <a:xfrm>
            <a:off x="2438400" y="23622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a:solidFill>
                    <a:schemeClr val="bg1"/>
                  </a:solidFill>
                </a:rPr>
                <a:t>…</a:t>
              </a:r>
            </a:p>
          </p:txBody>
        </p:sp>
      </p:gr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 alone isn’t enough</a:t>
            </a:r>
          </a:p>
        </p:txBody>
      </p:sp>
      <p:sp>
        <p:nvSpPr>
          <p:cNvPr id="11" name="TextBox 10"/>
          <p:cNvSpPr txBox="1"/>
          <p:nvPr/>
        </p:nvSpPr>
        <p:spPr>
          <a:xfrm>
            <a:off x="0" y="2586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Where do intermediate results go?</a:t>
            </a:r>
          </a:p>
        </p:txBody>
      </p:sp>
      <p:sp>
        <p:nvSpPr>
          <p:cNvPr id="13" name="TextBox 12"/>
          <p:cNvSpPr txBox="1"/>
          <p:nvPr/>
        </p:nvSpPr>
        <p:spPr>
          <a:xfrm>
            <a:off x="0" y="296287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We need an addressing mechanism!</a:t>
            </a:r>
          </a:p>
        </p:txBody>
      </p:sp>
      <p:sp>
        <p:nvSpPr>
          <p:cNvPr id="14" name="TextBox 13"/>
          <p:cNvSpPr txBox="1"/>
          <p:nvPr/>
        </p:nvSpPr>
        <p:spPr>
          <a:xfrm>
            <a:off x="0" y="3348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What’s the semantics of the group by?</a:t>
            </a:r>
          </a:p>
        </p:txBody>
      </p:sp>
      <p:sp>
        <p:nvSpPr>
          <p:cNvPr id="16" name="TextBox 15"/>
          <p:cNvSpPr txBox="1"/>
          <p:nvPr/>
        </p:nvSpPr>
        <p:spPr>
          <a:xfrm>
            <a:off x="0" y="5253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Once we resolve the addressing, apply another computation</a:t>
            </a:r>
          </a:p>
        </p:txBody>
      </p:sp>
      <p:sp>
        <p:nvSpPr>
          <p:cNvPr id="17" name="TextBox 16"/>
          <p:cNvSpPr txBox="1"/>
          <p:nvPr/>
        </p:nvSpPr>
        <p:spPr>
          <a:xfrm>
            <a:off x="0" y="5634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That’s what we call reduce!</a:t>
            </a:r>
          </a:p>
        </p:txBody>
      </p:sp>
      <p:sp>
        <p:nvSpPr>
          <p:cNvPr id="9" name="TextBox 8"/>
          <p:cNvSpPr txBox="1"/>
          <p:nvPr/>
        </p:nvSpPr>
        <p:spPr>
          <a:xfrm>
            <a:off x="0" y="6015335"/>
            <a:ext cx="9144000" cy="461665"/>
          </a:xfrm>
          <a:prstGeom prst="rect">
            <a:avLst/>
          </a:prstGeom>
          <a:noFill/>
        </p:spPr>
        <p:txBody>
          <a:bodyPr wrap="square" rtlCol="0">
            <a:spAutoFit/>
          </a:bodyPr>
          <a:lstStyle/>
          <a:p>
            <a:pPr algn="ctr"/>
            <a:r>
              <a:rPr lang="en-US" sz="2400" b="0">
                <a:solidFill>
                  <a:schemeClr val="bg1"/>
                </a:solidFill>
                <a:latin typeface="Gill Sans"/>
                <a:cs typeface="Gill Sans"/>
              </a:rPr>
              <a:t>(What’s with the sorting then?)</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Debugging at Scale</a:t>
            </a:r>
          </a:p>
        </p:txBody>
      </p:sp>
      <p:sp>
        <p:nvSpPr>
          <p:cNvPr id="5" name="TextBox 4"/>
          <p:cNvSpPr txBox="1"/>
          <p:nvPr/>
        </p:nvSpPr>
        <p:spPr>
          <a:xfrm>
            <a:off x="0" y="3784937"/>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Real-world data is messy!</a:t>
            </a:r>
          </a:p>
        </p:txBody>
      </p:sp>
      <p:sp>
        <p:nvSpPr>
          <p:cNvPr id="6" name="TextBox 5"/>
          <p:cNvSpPr txBox="1"/>
          <p:nvPr/>
        </p:nvSpPr>
        <p:spPr>
          <a:xfrm>
            <a:off x="0" y="41659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There’s no such thing as “consistent data”</a:t>
            </a:r>
          </a:p>
          <a:p>
            <a:pPr lvl="0" algn="ctr">
              <a:defRPr/>
            </a:pPr>
            <a:r>
              <a:rPr lang="en-US" sz="2000" b="0" kern="0" dirty="0">
                <a:solidFill>
                  <a:srgbClr val="0070C0"/>
                </a:solidFill>
                <a:latin typeface="Gill Sans"/>
                <a:cs typeface="Gill Sans"/>
              </a:rPr>
              <a:t>Watch out for corner cases</a:t>
            </a:r>
          </a:p>
          <a:p>
            <a:pPr lvl="0" algn="ctr">
              <a:defRPr/>
            </a:pPr>
            <a:r>
              <a:rPr lang="en-US" sz="2000" b="0" kern="0" dirty="0">
                <a:solidFill>
                  <a:srgbClr val="0070C0"/>
                </a:solidFill>
                <a:latin typeface="Gill Sans"/>
                <a:cs typeface="Gill Sans"/>
              </a:rPr>
              <a:t>Isolate unexpected behavior, bring local</a:t>
            </a:r>
          </a:p>
        </p:txBody>
      </p:sp>
      <p:sp>
        <p:nvSpPr>
          <p:cNvPr id="7" name="TextBox 6"/>
          <p:cNvSpPr txBox="1"/>
          <p:nvPr/>
        </p:nvSpPr>
        <p:spPr>
          <a:xfrm>
            <a:off x="0" y="1987153"/>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Works on small datasets, won’t scale… why?</a:t>
            </a:r>
          </a:p>
        </p:txBody>
      </p:sp>
      <p:sp>
        <p:nvSpPr>
          <p:cNvPr id="8" name="TextBox 7"/>
          <p:cNvSpPr txBox="1"/>
          <p:nvPr/>
        </p:nvSpPr>
        <p:spPr>
          <a:xfrm>
            <a:off x="0" y="2368153"/>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Memory management issues (buffering and object creation)</a:t>
            </a:r>
          </a:p>
          <a:p>
            <a:pPr lvl="0" algn="ctr">
              <a:defRPr/>
            </a:pPr>
            <a:r>
              <a:rPr lang="en-US" sz="2000" b="0" kern="0" dirty="0">
                <a:solidFill>
                  <a:srgbClr val="0070C0"/>
                </a:solidFill>
                <a:latin typeface="Gill Sans"/>
                <a:cs typeface="Gill Sans"/>
              </a:rPr>
              <a:t>Too much intermediate data</a:t>
            </a:r>
          </a:p>
          <a:p>
            <a:pPr lvl="0" algn="ctr">
              <a:defRPr/>
            </a:pPr>
            <a:r>
              <a:rPr lang="en-US" sz="2000" b="0" kern="0" dirty="0">
                <a:solidFill>
                  <a:srgbClr val="0070C0"/>
                </a:solidFill>
                <a:latin typeface="Gill Sans"/>
                <a:cs typeface="Gill Sans"/>
              </a:rPr>
              <a:t>Mangled input records</a:t>
            </a:r>
          </a:p>
        </p:txBody>
      </p:sp>
    </p:spTree>
    <p:extLst>
      <p:ext uri="{BB962C8B-B14F-4D97-AF65-F5344CB8AC3E}">
        <p14:creationId xmlns:p14="http://schemas.microsoft.com/office/powerpoint/2010/main" val="377383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a:t>
            </a: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rPr>
              <a:t>reduce</a:t>
            </a: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rPr>
              <a:t>reduce</a:t>
            </a: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rPr>
              <a:t>reduce</a:t>
            </a: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a:solidFill>
                  <a:schemeClr val="bg1"/>
                </a:solidFill>
              </a:rPr>
              <a:t>…</a:t>
            </a: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a:solidFill>
                  <a:schemeClr val="bg1"/>
                </a:solidFill>
              </a:rPr>
              <a:t>…</a:t>
            </a: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a:solidFill>
                  <a:schemeClr val="bg1"/>
                </a:solidFill>
              </a:rPr>
              <a:t>…</a:t>
            </a: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a:solidFill>
                  <a:schemeClr val="bg1"/>
                </a:solidFill>
              </a:rPr>
              <a:t>…</a:t>
            </a: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0" y="63246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MapReduce is the minimally “interesting” dataflow!</a:t>
            </a:r>
          </a:p>
        </p:txBody>
      </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(K1, V1) </a:t>
            </a:r>
            <a:br>
              <a:rPr lang="en-US" b="0" dirty="0">
                <a:solidFill>
                  <a:srgbClr val="000000"/>
                </a:solidFill>
                <a:latin typeface="Andale Mono"/>
                <a:cs typeface="Andale Mono"/>
              </a:rPr>
            </a:br>
            <a:r>
              <a:rPr lang="en-US" b="0" dirty="0">
                <a:solidFill>
                  <a:srgbClr val="000000"/>
                </a:solidFill>
                <a:latin typeface="Andale Mono"/>
                <a:cs typeface="Andale Mono"/>
              </a:rPr>
              <a:t>⇒ List[(K2, V2)]</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List[(K1,V1)]</a:t>
            </a: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List[K3,V3])</a:t>
            </a: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a:solidFill>
                  <a:schemeClr val="bg2"/>
                </a:solidFill>
                <a:latin typeface="Gill Sans"/>
                <a:cs typeface="Gill Sans"/>
              </a:rPr>
              <a:t>reduce</a:t>
            </a:r>
            <a:br>
              <a:rPr lang="en-US" sz="1800" dirty="0">
                <a:solidFill>
                  <a:schemeClr val="bg2"/>
                </a:solidFill>
                <a:latin typeface="Gill Sans"/>
                <a:cs typeface="Gill Sans"/>
              </a:rPr>
            </a:br>
            <a:r>
              <a:rPr lang="en-US" b="0" dirty="0">
                <a:solidFill>
                  <a:srgbClr val="000000"/>
                </a:solidFill>
                <a:latin typeface="Andale Mono"/>
                <a:cs typeface="Andale Mono"/>
              </a:rPr>
              <a:t>g: (K2, </a:t>
            </a:r>
            <a:r>
              <a:rPr lang="en-US" b="0" dirty="0" err="1">
                <a:solidFill>
                  <a:srgbClr val="000000"/>
                </a:solidFill>
                <a:latin typeface="Andale Mono"/>
                <a:cs typeface="Andale Mono"/>
              </a:rPr>
              <a:t>Iterable</a:t>
            </a:r>
            <a:r>
              <a:rPr lang="en-US" b="0" dirty="0">
                <a:solidFill>
                  <a:srgbClr val="000000"/>
                </a:solidFill>
                <a:latin typeface="Andale Mono"/>
                <a:cs typeface="Andale Mono"/>
              </a:rPr>
              <a:t>[V2]) ⇒ List[(K3,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a:t>
            </a:r>
          </a:p>
        </p:txBody>
      </p:sp>
      <p:sp>
        <p:nvSpPr>
          <p:cNvPr id="11" name="TextBox 10"/>
          <p:cNvSpPr txBox="1"/>
          <p:nvPr/>
        </p:nvSpPr>
        <p:spPr>
          <a:xfrm>
            <a:off x="0" y="63246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(note we’re abstracting the “data-parallel” part)</a:t>
            </a:r>
          </a:p>
        </p:txBody>
      </p:sp>
    </p:spTree>
    <p:extLst>
      <p:ext uri="{BB962C8B-B14F-4D97-AF65-F5344CB8AC3E}">
        <p14:creationId xmlns:p14="http://schemas.microsoft.com/office/powerpoint/2010/main" val="8152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a:solidFill>
                  <a:srgbClr val="FF0000"/>
                </a:solidFill>
                <a:latin typeface="Gill Sans"/>
                <a:cs typeface="Gill Sans"/>
              </a:rPr>
              <a:t>What’s wrong?</a:t>
            </a:r>
          </a:p>
        </p:txBody>
      </p:sp>
      <p:sp>
        <p:nvSpPr>
          <p:cNvPr id="3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Workflows</a:t>
            </a:r>
          </a:p>
        </p:txBody>
      </p:sp>
    </p:spTree>
    <p:extLst>
      <p:ext uri="{BB962C8B-B14F-4D97-AF65-F5344CB8AC3E}">
        <p14:creationId xmlns:p14="http://schemas.microsoft.com/office/powerpoint/2010/main" val="1743447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2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Want MM?</a:t>
            </a:r>
          </a:p>
        </p:txBody>
      </p:sp>
    </p:spTree>
    <p:extLst>
      <p:ext uri="{BB962C8B-B14F-4D97-AF65-F5344CB8AC3E}">
        <p14:creationId xmlns:p14="http://schemas.microsoft.com/office/powerpoint/2010/main" val="2641378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Want MRR?</a:t>
            </a:r>
          </a:p>
        </p:txBody>
      </p:sp>
    </p:spTree>
    <p:extLst>
      <p:ext uri="{BB962C8B-B14F-4D97-AF65-F5344CB8AC3E}">
        <p14:creationId xmlns:p14="http://schemas.microsoft.com/office/powerpoint/2010/main" val="312769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The datacenter </a:t>
            </a:r>
            <a:r>
              <a:rPr lang="en-US" sz="3200" b="0" i="1" dirty="0">
                <a:solidFill>
                  <a:srgbClr val="FFFFFF"/>
                </a:solidFill>
                <a:latin typeface="Gill Sans"/>
                <a:cs typeface="Gill Sans"/>
              </a:rPr>
              <a:t>is</a:t>
            </a:r>
            <a:r>
              <a:rPr lang="en-US" sz="3200" b="0" dirty="0">
                <a:solidFill>
                  <a:srgbClr val="FFFFFF"/>
                </a:solidFill>
                <a:latin typeface="Gill Sans"/>
                <a:cs typeface="Gill Sans"/>
              </a:rPr>
              <a:t> the computer!</a:t>
            </a: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Let’s enrich the instruction set!</a:t>
            </a: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6002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Graph Operators</a:t>
            </a:r>
          </a:p>
        </p:txBody>
      </p:sp>
    </p:spTree>
    <p:extLst>
      <p:ext uri="{BB962C8B-B14F-4D97-AF65-F5344CB8AC3E}">
        <p14:creationId xmlns:p14="http://schemas.microsoft.com/office/powerpoint/2010/main" val="421038066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954107"/>
          </a:xfrm>
          <a:prstGeom prst="rect">
            <a:avLst/>
          </a:prstGeom>
          <a:noFill/>
        </p:spPr>
        <p:txBody>
          <a:bodyPr wrap="square" rtlCol="0">
            <a:spAutoFit/>
          </a:bodyPr>
          <a:lstStyle/>
          <a:p>
            <a:r>
              <a:rPr lang="en-US" sz="1400" b="0" dirty="0">
                <a:solidFill>
                  <a:srgbClr val="000000"/>
                </a:solidFill>
                <a:latin typeface="Gill Sans"/>
                <a:cs typeface="Gill Sans"/>
              </a:rPr>
              <a:t>The Dryad system organization. The job manager (JM) consults the name server (NS) to discover the list of available computers. It maintains the job graph and schedules running vertices (V) as computers become available using the daemon (D) as a proxy. Vertices exchange data through files, TCP pipes, or shared-memory channels. The shaded bar indicates the vertices in the job that are currently running.</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Architecture</a:t>
            </a:r>
          </a:p>
        </p:txBody>
      </p:sp>
    </p:spTree>
    <p:extLst>
      <p:ext uri="{BB962C8B-B14F-4D97-AF65-F5344CB8AC3E}">
        <p14:creationId xmlns:p14="http://schemas.microsoft.com/office/powerpoint/2010/main" val="248518088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Cool Tricks</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Channel: abstraction for vertex-to-vertex communication</a:t>
            </a:r>
          </a:p>
        </p:txBody>
      </p:sp>
      <p:sp>
        <p:nvSpPr>
          <p:cNvPr id="7" name="TextBox 6"/>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File</a:t>
            </a:r>
          </a:p>
          <a:p>
            <a:pPr lvl="0" algn="ctr">
              <a:defRPr/>
            </a:pPr>
            <a:r>
              <a:rPr lang="en-US" sz="2000" b="0" kern="0" dirty="0">
                <a:solidFill>
                  <a:srgbClr val="0070C0"/>
                </a:solidFill>
                <a:latin typeface="Gill Sans"/>
                <a:cs typeface="Gill Sans"/>
              </a:rPr>
              <a:t>TCP pipe</a:t>
            </a:r>
          </a:p>
          <a:p>
            <a:pPr lvl="0" algn="ctr">
              <a:defRPr/>
            </a:pPr>
            <a:r>
              <a:rPr lang="en-US" sz="2000" b="0" kern="0" dirty="0">
                <a:solidFill>
                  <a:srgbClr val="0070C0"/>
                </a:solidFill>
                <a:latin typeface="Gill Sans"/>
                <a:cs typeface="Gill Sans"/>
              </a:rPr>
              <a:t>Shared memory</a:t>
            </a:r>
          </a:p>
        </p:txBody>
      </p:sp>
      <p:sp>
        <p:nvSpPr>
          <p:cNvPr id="10" name="TextBox 9"/>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Runtime graph refinement</a:t>
            </a:r>
          </a:p>
        </p:txBody>
      </p:sp>
      <p:sp>
        <p:nvSpPr>
          <p:cNvPr id="11" name="TextBox 10"/>
          <p:cNvSpPr txBox="1"/>
          <p:nvPr/>
        </p:nvSpPr>
        <p:spPr>
          <a:xfrm>
            <a:off x="0" y="4038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input is not known until runtime</a:t>
            </a:r>
          </a:p>
          <a:p>
            <a:pPr lvl="0" algn="ctr">
              <a:defRPr/>
            </a:pPr>
            <a:r>
              <a:rPr lang="en-US" sz="2000" b="0" kern="0" dirty="0">
                <a:solidFill>
                  <a:srgbClr val="0070C0"/>
                </a:solidFill>
                <a:latin typeface="Gill Sans"/>
                <a:cs typeface="Gill Sans"/>
              </a:rPr>
              <a:t>Automatically rewrite graph based on invariant properties</a:t>
            </a:r>
          </a:p>
        </p:txBody>
      </p:sp>
    </p:spTree>
    <p:extLst>
      <p:ext uri="{BB962C8B-B14F-4D97-AF65-F5344CB8AC3E}">
        <p14:creationId xmlns:p14="http://schemas.microsoft.com/office/powerpoint/2010/main" val="373762120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2212340" cy="51054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Sample Program</a:t>
            </a:r>
          </a:p>
        </p:txBody>
      </p:sp>
    </p:spTree>
    <p:extLst>
      <p:ext uri="{BB962C8B-B14F-4D97-AF65-F5344CB8AC3E}">
        <p14:creationId xmlns:p14="http://schemas.microsoft.com/office/powerpoint/2010/main" val="27984141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dirty="0">
                <a:latin typeface="Gill Sans"/>
                <a:cs typeface="Gill Sans"/>
              </a:rPr>
              <a:t>The datacenter </a:t>
            </a:r>
            <a:r>
              <a:rPr lang="en-US" sz="3600" b="0" i="1" kern="0" dirty="0">
                <a:latin typeface="Gill Sans"/>
                <a:cs typeface="Gill Sans"/>
              </a:rPr>
              <a:t>is </a:t>
            </a:r>
            <a:r>
              <a:rPr lang="en-US" sz="3600" b="0" kern="0" dirty="0">
                <a:latin typeface="Gill Sans"/>
                <a:cs typeface="Gill Sans"/>
              </a:rPr>
              <a:t>the computer!</a:t>
            </a:r>
          </a:p>
        </p:txBody>
      </p:sp>
      <p:sp>
        <p:nvSpPr>
          <p:cNvPr id="7"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What’s the instruction set?</a:t>
            </a:r>
          </a:p>
        </p:txBody>
      </p:sp>
    </p:spTree>
    <p:extLst>
      <p:ext uri="{BB962C8B-B14F-4D97-AF65-F5344CB8AC3E}">
        <p14:creationId xmlns:p14="http://schemas.microsoft.com/office/powerpoint/2010/main" val="2032751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791200"/>
            <a:ext cx="9144000" cy="461665"/>
          </a:xfrm>
          <a:prstGeom prst="rect">
            <a:avLst/>
          </a:prstGeom>
          <a:noFill/>
        </p:spPr>
        <p:txBody>
          <a:bodyPr wrap="square" rtlCol="0">
            <a:spAutoFit/>
          </a:bodyPr>
          <a:lstStyle/>
          <a:p>
            <a:pPr algn="ctr"/>
            <a:r>
              <a:rPr lang="en-US" sz="2400" b="0" dirty="0">
                <a:solidFill>
                  <a:srgbClr val="FF0000"/>
                </a:solidFill>
                <a:latin typeface="Gill Sans"/>
                <a:cs typeface="Gill Sans"/>
              </a:rPr>
              <a:t>Sound familiar?</a:t>
            </a: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endParaRPr lang="en-US" sz="3600" b="0" kern="0" dirty="0">
              <a:solidFill>
                <a:srgbClr val="000000"/>
              </a:solidFill>
              <a:latin typeface="Gill Sans"/>
              <a:cs typeface="Gill Sans"/>
            </a:endParaRP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LINQ = Language </a:t>
            </a:r>
            <a:r>
              <a:rPr lang="en-US" sz="2400" b="0" kern="0" dirty="0" err="1">
                <a:solidFill>
                  <a:srgbClr val="000000"/>
                </a:solidFill>
                <a:latin typeface="Gill Sans"/>
                <a:cs typeface="Gill Sans"/>
              </a:rPr>
              <a:t>INtegrated</a:t>
            </a:r>
            <a:r>
              <a:rPr lang="en-US" sz="2400" b="0" kern="0" dirty="0">
                <a:solidFill>
                  <a:srgbClr val="000000"/>
                </a:solidFill>
                <a:latin typeface="Gill Sans"/>
                <a:cs typeface="Gill Sans"/>
              </a:rPr>
              <a:t> Query</a:t>
            </a:r>
          </a:p>
        </p:txBody>
      </p:sp>
      <p:sp>
        <p:nvSpPr>
          <p:cNvPr id="8" name="TextBox 7"/>
          <p:cNvSpPr txBox="1"/>
          <p:nvPr/>
        </p:nvSpPr>
        <p:spPr>
          <a:xfrm>
            <a:off x="0" y="2590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.NET constructs for combining imperative and declarative programming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Developers write in </a:t>
            </a:r>
            <a:r>
              <a:rPr lang="en-US" sz="2400" b="0" kern="0" dirty="0" err="1">
                <a:solidFill>
                  <a:srgbClr val="000000"/>
                </a:solidFill>
                <a:latin typeface="Gill Sans"/>
                <a:cs typeface="Gill Sans"/>
              </a:rPr>
              <a:t>DryadLINQ</a:t>
            </a:r>
            <a:endParaRPr lang="en-US" sz="2400" b="0" kern="0" dirty="0">
              <a:solidFill>
                <a:srgbClr val="000000"/>
              </a:solidFill>
              <a:latin typeface="Gill Sans"/>
              <a:cs typeface="Gill Sans"/>
            </a:endParaRPr>
          </a:p>
        </p:txBody>
      </p:sp>
      <p:sp>
        <p:nvSpPr>
          <p:cNvPr id="10" name="TextBox 9"/>
          <p:cNvSpPr txBox="1"/>
          <p:nvPr/>
        </p:nvSpPr>
        <p:spPr>
          <a:xfrm>
            <a:off x="0" y="3505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Program compiled into computations that run on Dryad</a:t>
            </a:r>
          </a:p>
        </p:txBody>
      </p:sp>
    </p:spTree>
    <p:extLst>
      <p:ext uri="{BB962C8B-B14F-4D97-AF65-F5344CB8AC3E}">
        <p14:creationId xmlns:p14="http://schemas.microsoft.com/office/powerpoint/2010/main" val="2247399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the solution?</a:t>
            </a:r>
          </a:p>
        </p:txBody>
      </p:sp>
    </p:spTree>
    <p:extLst>
      <p:ext uri="{BB962C8B-B14F-4D97-AF65-F5344CB8AC3E}">
        <p14:creationId xmlns:p14="http://schemas.microsoft.com/office/powerpoint/2010/main" val="79850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752600"/>
            <a:ext cx="8305800" cy="1815882"/>
          </a:xfrm>
          <a:prstGeom prst="rect">
            <a:avLst/>
          </a:prstGeom>
          <a:noFill/>
          <a:ln>
            <a:noFill/>
          </a:ln>
        </p:spPr>
        <p:txBody>
          <a:bodyPr wrap="square" rtlCol="0">
            <a:spAutoFit/>
          </a:bodyPr>
          <a:lstStyle/>
          <a:p>
            <a:r>
              <a:rPr lang="en-US" sz="1400" b="0" dirty="0" err="1">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p>
          <a:p>
            <a:r>
              <a:rPr lang="en-US" sz="1400" b="0" dirty="0">
                <a:solidFill>
                  <a:srgbClr val="000000"/>
                </a:solidFill>
                <a:latin typeface="Andale Mono"/>
                <a:cs typeface="Andale Mono"/>
              </a:rPr>
              <a:t>  </a:t>
            </a:r>
            <a:r>
              <a:rPr lang="en-US" sz="1400" b="0" dirty="0" err="1">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&lt;string&gt; words = </a:t>
            </a:r>
            <a:r>
              <a:rPr lang="en-US" sz="1400" b="0" dirty="0" err="1">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 </a:t>
            </a:r>
            <a:r>
              <a:rPr lang="en-US" sz="1400" b="0" dirty="0" err="1">
                <a:solidFill>
                  <a:srgbClr val="000000"/>
                </a:solidFill>
                <a:latin typeface="Andale Mono"/>
                <a:cs typeface="Andale Mono"/>
              </a:rPr>
              <a:t>words.GroupBy</a:t>
            </a:r>
            <a:r>
              <a:rPr lang="en-US" sz="1400" b="0" dirty="0">
                <a:solidFill>
                  <a:srgbClr val="000000"/>
                </a:solidFill>
                <a:latin typeface="Andale Mono"/>
                <a:cs typeface="Andale Mono"/>
              </a:rPr>
              <a:t>(x =&gt; x);</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&lt;Pair&gt; counts = </a:t>
            </a:r>
            <a:r>
              <a:rPr lang="en-US" sz="1400" b="0" dirty="0" err="1">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&lt;Pair&gt; ordered = </a:t>
            </a:r>
            <a:r>
              <a:rPr lang="en-US" sz="1400" b="0" dirty="0" err="1">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4291013"/>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err="1">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a:solidFill>
                  <a:srgbClr val="000000"/>
                </a:solidFill>
                <a:latin typeface="Andale Mono"/>
                <a:cs typeface="Andale Mono"/>
              </a:rPr>
              <a:t>cnt</a:t>
            </a:r>
            <a:r>
              <a:rPr lang="en-US" sz="1400" b="0" dirty="0">
                <a:solidFill>
                  <a:srgbClr val="000000"/>
                </a:solidFill>
                <a:latin typeface="Andale Mono"/>
                <a:cs typeface="Andale Mono"/>
              </a:rPr>
              <a:t>';</a:t>
            </a:r>
          </a:p>
        </p:txBody>
      </p:sp>
      <p:sp>
        <p:nvSpPr>
          <p:cNvPr id="6" name="TextBox 5"/>
          <p:cNvSpPr txBox="1"/>
          <p:nvPr/>
        </p:nvSpPr>
        <p:spPr>
          <a:xfrm>
            <a:off x="304800" y="3771008"/>
            <a:ext cx="1425541" cy="461665"/>
          </a:xfrm>
          <a:prstGeom prst="rect">
            <a:avLst/>
          </a:prstGeom>
          <a:noFill/>
        </p:spPr>
        <p:txBody>
          <a:bodyPr wrap="none" rtlCol="0">
            <a:spAutoFit/>
          </a:bodyPr>
          <a:lstStyle/>
          <a:p>
            <a:r>
              <a:rPr lang="en-US" sz="2400" b="0" dirty="0">
                <a:solidFill>
                  <a:srgbClr val="000000"/>
                </a:solidFill>
                <a:latin typeface="Gill Sans"/>
                <a:cs typeface="Gill Sans"/>
              </a:rPr>
              <a:t>Compare:</a:t>
            </a:r>
          </a:p>
        </p:txBody>
      </p:sp>
      <p:sp>
        <p:nvSpPr>
          <p:cNvPr id="7" name="TextBox 6"/>
          <p:cNvSpPr txBox="1"/>
          <p:nvPr/>
        </p:nvSpPr>
        <p:spPr>
          <a:xfrm>
            <a:off x="0" y="5939135"/>
            <a:ext cx="9143999" cy="461665"/>
          </a:xfrm>
          <a:prstGeom prst="rect">
            <a:avLst/>
          </a:prstGeom>
          <a:noFill/>
        </p:spPr>
        <p:txBody>
          <a:bodyPr wrap="square" rtlCol="0">
            <a:spAutoFit/>
          </a:bodyPr>
          <a:lstStyle/>
          <a:p>
            <a:pPr algn="ctr"/>
            <a:r>
              <a:rPr lang="en-US" sz="2400" b="0" dirty="0">
                <a:solidFill>
                  <a:srgbClr val="FF0000"/>
                </a:solidFill>
                <a:latin typeface="Gill Sans"/>
                <a:cs typeface="Gill Sans"/>
              </a:rPr>
              <a:t>Compare and contrast…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r>
              <a:rPr lang="en-US" sz="3600" b="0" kern="0" dirty="0">
                <a:solidFill>
                  <a:srgbClr val="000000"/>
                </a:solidFill>
                <a:latin typeface="Gill Sans"/>
                <a:cs typeface="Gill Sans"/>
              </a:rPr>
              <a:t>: Word Count</a:t>
            </a:r>
          </a:p>
        </p:txBody>
      </p:sp>
    </p:spTree>
    <p:extLst>
      <p:ext uri="{BB962C8B-B14F-4D97-AF65-F5344CB8AC3E}">
        <p14:creationId xmlns:p14="http://schemas.microsoft.com/office/powerpoint/2010/main" val="2934273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 happened to Dryad?</a:t>
            </a:r>
          </a:p>
        </p:txBody>
      </p:sp>
      <p:pic>
        <p:nvPicPr>
          <p:cNvPr id="9" name="Picture 8"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10" name="TextBox 9"/>
          <p:cNvSpPr txBox="1"/>
          <p:nvPr/>
        </p:nvSpPr>
        <p:spPr>
          <a:xfrm>
            <a:off x="304800" y="5410200"/>
            <a:ext cx="8534400" cy="954107"/>
          </a:xfrm>
          <a:prstGeom prst="rect">
            <a:avLst/>
          </a:prstGeom>
          <a:noFill/>
        </p:spPr>
        <p:txBody>
          <a:bodyPr wrap="square" rtlCol="0">
            <a:spAutoFit/>
          </a:bodyPr>
          <a:lstStyle/>
          <a:p>
            <a:r>
              <a:rPr lang="en-US" sz="1400" b="0" dirty="0">
                <a:solidFill>
                  <a:srgbClr val="000000"/>
                </a:solidFill>
                <a:latin typeface="Gill Sans"/>
                <a:cs typeface="Gill Sans"/>
              </a:rPr>
              <a:t>The Dryad system organization. The job manager (JM) consults the name server (NS) to discover the list of available computers. It maintains the job graph and schedules running vertices (V) as computers become available using the daemon (D) as a proxy. Vertices exchange data through files, TCP pipes, or shared-memory channels. The shaded bar indicates the vertices in the job that are currently running.</a:t>
            </a:r>
          </a:p>
        </p:txBody>
      </p:sp>
    </p:spTree>
    <p:extLst>
      <p:ext uri="{BB962C8B-B14F-4D97-AF65-F5344CB8AC3E}">
        <p14:creationId xmlns:p14="http://schemas.microsoft.com/office/powerpoint/2010/main" val="49827210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 are the dataflow operators?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Tree>
    <p:extLst>
      <p:ext uri="{BB962C8B-B14F-4D97-AF65-F5344CB8AC3E}">
        <p14:creationId xmlns:p14="http://schemas.microsoft.com/office/powerpoint/2010/main" val="41482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Spark</a:t>
            </a: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Answer to “What’s beyond MapReduce?”</a:t>
            </a:r>
          </a:p>
        </p:txBody>
      </p:sp>
      <p:sp>
        <p:nvSpPr>
          <p:cNvPr id="6" name="TextBox 5"/>
          <p:cNvSpPr txBox="1"/>
          <p:nvPr/>
        </p:nvSpPr>
        <p:spPr>
          <a:xfrm>
            <a:off x="0" y="2971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Brief history:</a:t>
            </a:r>
          </a:p>
        </p:txBody>
      </p:sp>
      <p:sp>
        <p:nvSpPr>
          <p:cNvPr id="7" name="TextBox 6"/>
          <p:cNvSpPr txBox="1"/>
          <p:nvPr/>
        </p:nvSpPr>
        <p:spPr>
          <a:xfrm>
            <a:off x="0" y="33528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Developed at UC Berkeley </a:t>
            </a:r>
            <a:r>
              <a:rPr lang="en-US" sz="2000" b="0" kern="0" dirty="0" err="1">
                <a:solidFill>
                  <a:srgbClr val="0070C0"/>
                </a:solidFill>
                <a:latin typeface="Gill Sans"/>
                <a:cs typeface="Gill Sans"/>
              </a:rPr>
              <a:t>AMPLab</a:t>
            </a:r>
            <a:r>
              <a:rPr lang="en-US" sz="2000" b="0" kern="0" dirty="0">
                <a:solidFill>
                  <a:srgbClr val="0070C0"/>
                </a:solidFill>
                <a:latin typeface="Gill Sans"/>
                <a:cs typeface="Gill Sans"/>
              </a:rPr>
              <a:t> in 2009</a:t>
            </a:r>
          </a:p>
          <a:p>
            <a:pPr lvl="0" algn="ctr">
              <a:defRPr/>
            </a:pPr>
            <a:r>
              <a:rPr lang="en-US" sz="2000" b="0" kern="0" dirty="0">
                <a:solidFill>
                  <a:srgbClr val="0070C0"/>
                </a:solidFill>
                <a:latin typeface="Gill Sans"/>
                <a:cs typeface="Gill Sans"/>
              </a:rPr>
              <a:t>Open-sourced in 2010</a:t>
            </a:r>
          </a:p>
          <a:p>
            <a:pPr lvl="0" algn="ctr">
              <a:defRPr/>
            </a:pPr>
            <a:r>
              <a:rPr lang="en-US" sz="2000" b="0" kern="0" dirty="0">
                <a:solidFill>
                  <a:srgbClr val="0070C0"/>
                </a:solidFill>
                <a:latin typeface="Gill Sans"/>
                <a:cs typeface="Gill Sans"/>
              </a:rPr>
              <a:t>Became top-level Apache project in February 2014</a:t>
            </a:r>
          </a:p>
          <a:p>
            <a:pPr lvl="0" algn="ctr">
              <a:defRPr/>
            </a:pPr>
            <a:r>
              <a:rPr lang="en-US" sz="2000" b="0" kern="0" dirty="0">
                <a:solidFill>
                  <a:srgbClr val="0070C0"/>
                </a:solidFill>
                <a:latin typeface="Gill Sans"/>
                <a:cs typeface="Gill Sans"/>
              </a:rPr>
              <a:t>Commercial support provided by </a:t>
            </a:r>
            <a:r>
              <a:rPr lang="en-US" sz="2000" b="0" kern="0" dirty="0" err="1">
                <a:solidFill>
                  <a:srgbClr val="0070C0"/>
                </a:solidFill>
                <a:latin typeface="Gill Sans"/>
                <a:cs typeface="Gill Sans"/>
              </a:rPr>
              <a:t>DataBricks</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350584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Google Trends</a:t>
            </a: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Datanami</a:t>
            </a:r>
            <a:r>
              <a:rPr lang="en-US" sz="1000" b="0" dirty="0">
                <a:solidFill>
                  <a:schemeClr val="bg1"/>
                </a:solidFill>
              </a:rPr>
              <a:t> (2014):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Spark vs. Hadoop</a:t>
            </a:r>
          </a:p>
        </p:txBody>
      </p:sp>
    </p:spTree>
    <p:extLst>
      <p:ext uri="{BB962C8B-B14F-4D97-AF65-F5344CB8AC3E}">
        <p14:creationId xmlns:p14="http://schemas.microsoft.com/office/powerpoint/2010/main" val="390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Dataset (RDD)</a:t>
            </a: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a:solidFill>
                  <a:srgbClr val="FF0000"/>
                </a:solidFill>
                <a:latin typeface="Gill Sans"/>
                <a:cs typeface="Gill Sans"/>
              </a:rPr>
              <a:t>Much more next session…</a:t>
            </a:r>
          </a:p>
        </p:txBody>
      </p:sp>
    </p:spTree>
    <p:extLst>
      <p:ext uri="{BB962C8B-B14F-4D97-AF65-F5344CB8AC3E}">
        <p14:creationId xmlns:p14="http://schemas.microsoft.com/office/powerpoint/2010/main" val="2822292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(K1, V1) </a:t>
            </a:r>
            <a:br>
              <a:rPr lang="en-US" b="0" dirty="0">
                <a:solidFill>
                  <a:srgbClr val="000000"/>
                </a:solidFill>
                <a:latin typeface="Andale Mono"/>
                <a:cs typeface="Andale Mono"/>
              </a:rPr>
            </a:br>
            <a:r>
              <a:rPr lang="en-US" b="0" dirty="0">
                <a:solidFill>
                  <a:srgbClr val="000000"/>
                </a:solidFill>
                <a:latin typeface="Andale Mono"/>
                <a:cs typeface="Andale Mono"/>
              </a:rPr>
              <a:t>⇒ List[(K2, V2)]</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List[(K1,V1)]</a:t>
            </a: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List[K3,V3])</a:t>
            </a: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a:solidFill>
                  <a:schemeClr val="bg2"/>
                </a:solidFill>
                <a:latin typeface="Gill Sans"/>
                <a:cs typeface="Gill Sans"/>
              </a:rPr>
              <a:t>reduce</a:t>
            </a:r>
            <a:br>
              <a:rPr lang="en-US" sz="1800" dirty="0">
                <a:solidFill>
                  <a:schemeClr val="bg2"/>
                </a:solidFill>
                <a:latin typeface="Gill Sans"/>
                <a:cs typeface="Gill Sans"/>
              </a:rPr>
            </a:br>
            <a:r>
              <a:rPr lang="en-US" b="0" dirty="0">
                <a:solidFill>
                  <a:srgbClr val="000000"/>
                </a:solidFill>
                <a:latin typeface="Andale Mono"/>
                <a:cs typeface="Andale Mono"/>
              </a:rPr>
              <a:t>g: (K2, </a:t>
            </a:r>
            <a:r>
              <a:rPr lang="en-US" b="0" dirty="0" err="1">
                <a:solidFill>
                  <a:srgbClr val="000000"/>
                </a:solidFill>
                <a:latin typeface="Andale Mono"/>
                <a:cs typeface="Andale Mono"/>
              </a:rPr>
              <a:t>Iterable</a:t>
            </a:r>
            <a:r>
              <a:rPr lang="en-US" b="0" dirty="0">
                <a:solidFill>
                  <a:srgbClr val="000000"/>
                </a:solidFill>
                <a:latin typeface="Andale Mono"/>
                <a:cs typeface="Andale Mono"/>
              </a:rPr>
              <a:t>[V2]) ⇒ List[(K3,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a:t>
            </a:r>
          </a:p>
        </p:txBody>
      </p:sp>
    </p:spTree>
    <p:extLst>
      <p:ext uri="{BB962C8B-B14F-4D97-AF65-F5344CB8AC3E}">
        <p14:creationId xmlns:p14="http://schemas.microsoft.com/office/powerpoint/2010/main" val="70282952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filter</a:t>
              </a:r>
              <a:br>
                <a:rPr lang="en-US" dirty="0">
                  <a:solidFill>
                    <a:schemeClr val="bg2"/>
                  </a:solidFill>
                  <a:latin typeface="Gill Sans"/>
                  <a:cs typeface="Gill Sans"/>
                </a:rPr>
              </a:br>
              <a:r>
                <a:rPr lang="en-US" b="0" dirty="0">
                  <a:solidFill>
                    <a:srgbClr val="000000"/>
                  </a:solidFill>
                  <a:latin typeface="Andale Mono"/>
                  <a:cs typeface="Andale Mono"/>
                </a:rPr>
                <a:t>f: (T) ⇒ 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(T) </a:t>
              </a:r>
              <a:br>
                <a:rPr lang="en-US" b="0" dirty="0">
                  <a:solidFill>
                    <a:srgbClr val="000000"/>
                  </a:solidFill>
                  <a:latin typeface="Andale Mono"/>
                  <a:cs typeface="Andale Mono"/>
                </a:rPr>
              </a:br>
              <a:r>
                <a:rPr lang="en-US" b="0" dirty="0">
                  <a:solidFill>
                    <a:srgbClr val="000000"/>
                  </a:solidFill>
                  <a:latin typeface="Andale Mono"/>
                  <a:cs typeface="Andale Mono"/>
                </a:rPr>
                <a:t>⇒ U</a:t>
              </a: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flatMap</a:t>
              </a:r>
              <a:br>
                <a:rPr lang="en-US" dirty="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mapPartitions</a:t>
              </a:r>
              <a:br>
                <a:rPr lang="en-US" dirty="0">
                  <a:solidFill>
                    <a:schemeClr val="bg2"/>
                  </a:solidFill>
                  <a:latin typeface="Gill Sans"/>
                  <a:cs typeface="Gill Sans"/>
                </a:rPr>
              </a:br>
              <a:r>
                <a:rPr lang="en-US" b="0" dirty="0">
                  <a:solidFill>
                    <a:srgbClr val="000000"/>
                  </a:solidFill>
                  <a:latin typeface="Andale Mono"/>
                  <a:cs typeface="Andale Mono"/>
                </a:rPr>
                <a:t>f: (Iterator[T]) </a:t>
              </a:r>
              <a:br>
                <a:rPr lang="en-US" b="0" dirty="0">
                  <a:solidFill>
                    <a:srgbClr val="000000"/>
                  </a:solidFill>
                  <a:latin typeface="Andale Mono"/>
                  <a:cs typeface="Andale Mono"/>
                </a:rPr>
              </a:br>
              <a:r>
                <a:rPr lang="en-US" b="0" dirty="0">
                  <a:solidFill>
                    <a:srgbClr val="000000"/>
                  </a:solidFill>
                  <a:latin typeface="Andale Mono"/>
                  <a:cs typeface="Andale Mono"/>
                </a:rPr>
                <a:t>⇒ 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3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Map-like Operations</a:t>
            </a:r>
          </a:p>
        </p:txBody>
      </p:sp>
    </p:spTree>
    <p:extLst>
      <p:ext uri="{BB962C8B-B14F-4D97-AF65-F5344CB8AC3E}">
        <p14:creationId xmlns:p14="http://schemas.microsoft.com/office/powerpoint/2010/main" val="81624377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Wikipedia (ENIAC)</a:t>
            </a:r>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a:latin typeface="Gill Sans"/>
                <a:cs typeface="Gill Sans"/>
              </a:rPr>
              <a:t>So you like programming in assembly?</a:t>
            </a:r>
          </a:p>
        </p:txBody>
      </p:sp>
    </p:spTree>
    <p:extLst>
      <p:ext uri="{BB962C8B-B14F-4D97-AF65-F5344CB8AC3E}">
        <p14:creationId xmlns:p14="http://schemas.microsoft.com/office/powerpoint/2010/main" val="33999070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[V])]</a:t>
              </a: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U</a:t>
              </a: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U)]</a:t>
              </a: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Reduce-like Operations</a:t>
            </a:r>
          </a:p>
        </p:txBody>
      </p:sp>
    </p:spTree>
    <p:extLst>
      <p:ext uri="{BB962C8B-B14F-4D97-AF65-F5344CB8AC3E}">
        <p14:creationId xmlns:p14="http://schemas.microsoft.com/office/powerpoint/2010/main" val="235248616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sort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a:solidFill>
                    <a:schemeClr val="bg2"/>
                  </a:solidFill>
                  <a:latin typeface="Gill Sans"/>
                  <a:cs typeface="Gill Sans"/>
                </a:rPr>
                <a:t>repartitionAnd</a:t>
              </a:r>
              <a:br>
                <a:rPr lang="en-US" sz="1800" dirty="0">
                  <a:solidFill>
                    <a:schemeClr val="bg2"/>
                  </a:solidFill>
                  <a:latin typeface="Gill Sans"/>
                  <a:cs typeface="Gill Sans"/>
                </a:rPr>
              </a:br>
              <a:r>
                <a:rPr lang="en-US" sz="1800" dirty="0" err="1">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Sort Operations</a:t>
            </a:r>
          </a:p>
        </p:txBody>
      </p:sp>
    </p:spTree>
    <p:extLst>
      <p:ext uri="{BB962C8B-B14F-4D97-AF65-F5344CB8AC3E}">
        <p14:creationId xmlns:p14="http://schemas.microsoft.com/office/powerpoint/2010/main" val="135264155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a:solidFill>
                    <a:schemeClr val="bg2"/>
                  </a:solidFill>
                  <a:latin typeface="Gill Sans"/>
                  <a:cs typeface="Gill Sans"/>
                </a:rPr>
                <a:t>join</a:t>
              </a: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[V],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Join-like Operations</a:t>
            </a:r>
          </a:p>
        </p:txBody>
      </p:sp>
    </p:spTree>
    <p:extLst>
      <p:ext uri="{BB962C8B-B14F-4D97-AF65-F5344CB8AC3E}">
        <p14:creationId xmlns:p14="http://schemas.microsoft.com/office/powerpoint/2010/main" val="353905107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(Option[V], 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Join-like Operations</a:t>
            </a:r>
          </a:p>
        </p:txBody>
      </p:sp>
    </p:spTree>
    <p:extLst>
      <p:ext uri="{BB962C8B-B14F-4D97-AF65-F5344CB8AC3E}">
        <p14:creationId xmlns:p14="http://schemas.microsoft.com/office/powerpoint/2010/main" val="82710034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union</a:t>
              </a: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intersection</a:t>
              </a: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spTree>
    <p:extLst>
      <p:ext uri="{BB962C8B-B14F-4D97-AF65-F5344CB8AC3E}">
        <p14:creationId xmlns:p14="http://schemas.microsoft.com/office/powerpoint/2010/main" val="396568129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 U)]</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distinct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spTree>
    <p:extLst>
      <p:ext uri="{BB962C8B-B14F-4D97-AF65-F5344CB8AC3E}">
        <p14:creationId xmlns:p14="http://schemas.microsoft.com/office/powerpoint/2010/main" val="145500645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flatMap</a:t>
              </a:r>
              <a:br>
                <a:rPr lang="en-US" dirty="0">
                  <a:solidFill>
                    <a:schemeClr val="bg2"/>
                  </a:solidFill>
                  <a:latin typeface="Gill Sans"/>
                  <a:cs typeface="Gill Sans"/>
                </a:rPr>
              </a:br>
              <a:r>
                <a:rPr lang="en-US" b="0" dirty="0">
                  <a:solidFill>
                    <a:srgbClr val="000000"/>
                  </a:solidFill>
                  <a:latin typeface="Andale Mono"/>
                  <a:cs typeface="Andale Mono"/>
                </a:rPr>
                <a:t>f: (T) ⇒ </a:t>
              </a:r>
              <a:br>
                <a:rPr lang="en-US" b="0" dirty="0">
                  <a:solidFill>
                    <a:srgbClr val="000000"/>
                  </a:solidFill>
                  <a:latin typeface="Andale Mono"/>
                  <a:cs typeface="Andale Mono"/>
                </a:rPr>
              </a:br>
              <a:r>
                <a:rPr lang="en-US" b="0" dirty="0">
                  <a:solidFill>
                    <a:srgbClr val="000000"/>
                  </a:solidFill>
                  <a:latin typeface="Andale Mono"/>
                  <a:cs typeface="Andale Mono"/>
                </a:rPr>
                <a:t>TO[(K,V)]</a:t>
              </a: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a:solidFill>
                  <a:srgbClr val="FF0000"/>
                </a:solidFill>
                <a:latin typeface="Gill Sans"/>
                <a:cs typeface="Gill Sans"/>
              </a:rPr>
              <a:t>Not quite…</a:t>
            </a: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(T) ⇒ </a:t>
              </a:r>
              <a:br>
                <a:rPr lang="en-US" b="0" dirty="0">
                  <a:solidFill>
                    <a:srgbClr val="000000"/>
                  </a:solidFill>
                  <a:latin typeface="Andale Mono"/>
                  <a:cs typeface="Andale Mono"/>
                </a:rPr>
              </a:br>
              <a:r>
                <a:rPr lang="en-US" b="0" dirty="0">
                  <a:solidFill>
                    <a:srgbClr val="000000"/>
                  </a:solidFill>
                  <a:latin typeface="Andale Mono"/>
                  <a:cs typeface="Andale Mono"/>
                </a:rPr>
                <a:t>(K,V)</a:t>
              </a: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 Spark?</a:t>
            </a:r>
          </a:p>
        </p:txBody>
      </p:sp>
    </p:spTree>
    <p:extLst>
      <p:ext uri="{BB962C8B-B14F-4D97-AF65-F5344CB8AC3E}">
        <p14:creationId xmlns:p14="http://schemas.microsoft.com/office/powerpoint/2010/main" val="262488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flatMap</a:t>
              </a:r>
              <a:br>
                <a:rPr lang="en-US" dirty="0">
                  <a:solidFill>
                    <a:schemeClr val="bg2"/>
                  </a:solidFill>
                  <a:latin typeface="Gill Sans"/>
                  <a:cs typeface="Gill Sans"/>
                </a:rPr>
              </a:br>
              <a:r>
                <a:rPr lang="en-US" b="0" dirty="0">
                  <a:solidFill>
                    <a:srgbClr val="000000"/>
                  </a:solidFill>
                  <a:latin typeface="Andale Mono"/>
                  <a:cs typeface="Andale Mono"/>
                </a:rPr>
                <a:t>f: (T) ⇒ </a:t>
              </a:r>
              <a:br>
                <a:rPr lang="en-US" b="0" dirty="0">
                  <a:solidFill>
                    <a:srgbClr val="000000"/>
                  </a:solidFill>
                  <a:latin typeface="Andale Mono"/>
                  <a:cs typeface="Andale Mono"/>
                </a:rPr>
              </a:br>
              <a:r>
                <a:rPr lang="en-US" b="0" dirty="0">
                  <a:solidFill>
                    <a:srgbClr val="000000"/>
                  </a:solidFill>
                  <a:latin typeface="Andale Mono"/>
                  <a:cs typeface="Andale Mono"/>
                </a:rPr>
                <a:t>TO[(K,V)]</a:t>
              </a: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 </a:t>
              </a:r>
              <a:r>
                <a:rPr lang="en-US" b="0" dirty="0" err="1">
                  <a:solidFill>
                    <a:srgbClr val="000000"/>
                  </a:solidFill>
                  <a:latin typeface="Andale Mono"/>
                  <a:cs typeface="Andale Mono"/>
                </a:rPr>
                <a:t>Iter</a:t>
              </a:r>
              <a:r>
                <a:rPr lang="en-US" b="0" dirty="0">
                  <a:solidFill>
                    <a:srgbClr val="000000"/>
                  </a:solidFill>
                  <a:latin typeface="Andale Mono"/>
                  <a:cs typeface="Andale Mono"/>
                </a:rPr>
                <a:t>[V])) </a:t>
              </a:r>
              <a:br>
                <a:rPr lang="en-US" b="0" dirty="0">
                  <a:solidFill>
                    <a:srgbClr val="000000"/>
                  </a:solidFill>
                  <a:latin typeface="Andale Mono"/>
                  <a:cs typeface="Andale Mono"/>
                </a:rPr>
              </a:br>
              <a:r>
                <a:rPr lang="en-US" b="0" dirty="0">
                  <a:solidFill>
                    <a:srgbClr val="000000"/>
                  </a:solidFill>
                  <a:latin typeface="Andale Mono"/>
                  <a:cs typeface="Andale Mono"/>
                </a:rPr>
                <a:t>⇒ (R,S)</a:t>
              </a: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RDD[(R, S)]</a:t>
              </a: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mapPartitions</a:t>
              </a:r>
              <a:br>
                <a:rPr lang="en-US" dirty="0">
                  <a:solidFill>
                    <a:schemeClr val="bg2"/>
                  </a:solidFill>
                  <a:latin typeface="Gill Sans"/>
                  <a:cs typeface="Gill Sans"/>
                </a:rPr>
              </a:br>
              <a:r>
                <a:rPr lang="en-US" b="0" dirty="0">
                  <a:solidFill>
                    <a:srgbClr val="000000"/>
                  </a:solidFill>
                  <a:latin typeface="Andale Mono"/>
                  <a:cs typeface="Andale Mono"/>
                </a:rPr>
                <a:t>f: (</a:t>
              </a:r>
              <a:r>
                <a:rPr lang="en-US" b="0" dirty="0" err="1">
                  <a:solidFill>
                    <a:srgbClr val="000000"/>
                  </a:solidFill>
                  <a:latin typeface="Andale Mono"/>
                  <a:cs typeface="Andale Mono"/>
                </a:rPr>
                <a:t>Iter</a:t>
              </a:r>
              <a:r>
                <a:rPr lang="en-US" b="0" dirty="0">
                  <a:solidFill>
                    <a:srgbClr val="000000"/>
                  </a:solidFill>
                  <a:latin typeface="Andale Mono"/>
                  <a:cs typeface="Andale Mono"/>
                </a:rPr>
                <a:t>[T]) </a:t>
              </a:r>
              <a:br>
                <a:rPr lang="en-US" b="0" dirty="0">
                  <a:solidFill>
                    <a:srgbClr val="000000"/>
                  </a:solidFill>
                  <a:latin typeface="Andale Mono"/>
                  <a:cs typeface="Andale Mono"/>
                </a:rPr>
              </a:br>
              <a:r>
                <a:rPr lang="en-US" b="0" dirty="0">
                  <a:solidFill>
                    <a:srgbClr val="000000"/>
                  </a:solidFill>
                  <a:latin typeface="Andale Mono"/>
                  <a:cs typeface="Andale Mono"/>
                </a:rPr>
                <a:t>⇒ </a:t>
              </a:r>
              <a:r>
                <a:rPr lang="en-US" b="0" dirty="0" err="1">
                  <a:solidFill>
                    <a:srgbClr val="000000"/>
                  </a:solidFill>
                  <a:latin typeface="Andale Mono"/>
                  <a:cs typeface="Andale Mono"/>
                </a:rPr>
                <a:t>Iter</a:t>
              </a:r>
              <a:r>
                <a:rPr lang="en-US" b="0" dirty="0">
                  <a:solidFill>
                    <a:srgbClr val="000000"/>
                  </a:solidFill>
                  <a:latin typeface="Andale Mono"/>
                  <a:cs typeface="Andale Mono"/>
                </a:rPr>
                <a:t>[(K,V)]</a:t>
              </a: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 </a:t>
              </a:r>
              <a:r>
                <a:rPr lang="en-US" b="0" dirty="0" err="1">
                  <a:solidFill>
                    <a:srgbClr val="000000"/>
                  </a:solidFill>
                  <a:latin typeface="Andale Mono"/>
                  <a:cs typeface="Andale Mono"/>
                </a:rPr>
                <a:t>Iter</a:t>
              </a:r>
              <a:r>
                <a:rPr lang="en-US" b="0" dirty="0">
                  <a:solidFill>
                    <a:srgbClr val="000000"/>
                  </a:solidFill>
                  <a:latin typeface="Andale Mono"/>
                  <a:cs typeface="Andale Mono"/>
                </a:rPr>
                <a:t>[V])) </a:t>
              </a:r>
              <a:br>
                <a:rPr lang="en-US" b="0" dirty="0">
                  <a:solidFill>
                    <a:srgbClr val="000000"/>
                  </a:solidFill>
                  <a:latin typeface="Andale Mono"/>
                  <a:cs typeface="Andale Mono"/>
                </a:rPr>
              </a:br>
              <a:r>
                <a:rPr lang="en-US" b="0" dirty="0">
                  <a:solidFill>
                    <a:srgbClr val="000000"/>
                  </a:solidFill>
                  <a:latin typeface="Andale Mono"/>
                  <a:cs typeface="Andale Mono"/>
                </a:rPr>
                <a:t>⇒ (R,S)</a:t>
              </a: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RDD[(R, S)]</a:t>
              </a: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a:solidFill>
                  <a:srgbClr val="FF0000"/>
                </a:solidFill>
                <a:latin typeface="Gill Sans"/>
                <a:cs typeface="Gill Sans"/>
              </a:rPr>
              <a:t>Still not quite…</a:t>
            </a: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a:solidFill>
                  <a:srgbClr val="FF0000"/>
                </a:solidFill>
                <a:latin typeface="Gill Sans"/>
                <a:cs typeface="Gill Sans"/>
              </a:rPr>
              <a:t>Nope, this isn’t “odd”</a:t>
            </a:r>
          </a:p>
        </p:txBody>
      </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 Spark?</a:t>
            </a:r>
          </a:p>
        </p:txBody>
      </p:sp>
    </p:spTree>
    <p:extLst>
      <p:ext uri="{BB962C8B-B14F-4D97-AF65-F5344CB8AC3E}">
        <p14:creationId xmlns:p14="http://schemas.microsoft.com/office/powerpoint/2010/main" val="996762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1905000"/>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4601528"/>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3458528"/>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3610928"/>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Spark Word Count</a:t>
            </a:r>
          </a:p>
        </p:txBody>
      </p:sp>
      <p:sp>
        <p:nvSpPr>
          <p:cNvPr id="9" name="TextBox 8"/>
          <p:cNvSpPr txBox="1"/>
          <p:nvPr/>
        </p:nvSpPr>
        <p:spPr>
          <a:xfrm>
            <a:off x="6016119" y="6397079"/>
            <a:ext cx="1981200" cy="369332"/>
          </a:xfrm>
          <a:prstGeom prst="rect">
            <a:avLst/>
          </a:prstGeom>
          <a:noFill/>
          <a:ln>
            <a:noFill/>
          </a:ln>
        </p:spPr>
        <p:txBody>
          <a:bodyPr wrap="square" rtlCol="0">
            <a:spAutoFit/>
          </a:bodyPr>
          <a:lstStyle/>
          <a:p>
            <a:r>
              <a:rPr lang="en-US" sz="1800" b="0" dirty="0">
                <a:solidFill>
                  <a:srgbClr val="000000"/>
                </a:solidFill>
                <a:latin typeface="Andale Mono"/>
                <a:cs typeface="Andale Mono"/>
              </a:rPr>
              <a:t>a._1</a:t>
            </a:r>
          </a:p>
        </p:txBody>
      </p:sp>
      <p:sp>
        <p:nvSpPr>
          <p:cNvPr id="10" name="TextBox 9"/>
          <p:cNvSpPr txBox="1"/>
          <p:nvPr/>
        </p:nvSpPr>
        <p:spPr>
          <a:xfrm>
            <a:off x="609600" y="6381690"/>
            <a:ext cx="6930519"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Aside: Scala tuple access notation, e.g.,</a:t>
            </a:r>
          </a:p>
        </p:txBody>
      </p:sp>
    </p:spTree>
    <p:extLst>
      <p:ext uri="{BB962C8B-B14F-4D97-AF65-F5344CB8AC3E}">
        <p14:creationId xmlns:p14="http://schemas.microsoft.com/office/powerpoint/2010/main" val="434312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write(word,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values) sum += value</a:t>
            </a:r>
          </a:p>
          <a:p>
            <a:r>
              <a:rPr lang="en-US" sz="1800" b="0" dirty="0">
                <a:solidFill>
                  <a:srgbClr val="000000"/>
                </a:solidFill>
                <a:latin typeface="Andale Mono"/>
                <a:cs typeface="Andale Mono"/>
              </a:rPr>
              <a:t>      write(key,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Don’t focus on Java verbosity!</a:t>
            </a:r>
          </a:p>
        </p:txBody>
      </p:sp>
    </p:spTree>
    <p:extLst>
      <p:ext uri="{BB962C8B-B14F-4D97-AF65-F5344CB8AC3E}">
        <p14:creationId xmlns:p14="http://schemas.microsoft.com/office/powerpoint/2010/main" val="30321220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a:solidFill>
                  <a:srgbClr val="FFFFFF"/>
                </a:solidFill>
                <a:latin typeface="Gill Sans"/>
                <a:cs typeface="Gill Sans"/>
              </a:rPr>
              <a:t>Hadoop is great, but it’s really </a:t>
            </a:r>
            <a:r>
              <a:rPr lang="en-US" sz="2400" b="0" dirty="0" err="1">
                <a:solidFill>
                  <a:srgbClr val="FFFFFF"/>
                </a:solidFill>
                <a:latin typeface="Gill Sans"/>
                <a:cs typeface="Gill Sans"/>
              </a:rPr>
              <a:t>waaaaay</a:t>
            </a:r>
            <a:r>
              <a:rPr lang="en-US" sz="2400" b="0" dirty="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a:t>Source: Wikipedia (</a:t>
            </a:r>
            <a:r>
              <a:rPr lang="en-US" sz="1000" b="0" dirty="0" err="1"/>
              <a:t>DeLorean</a:t>
            </a:r>
            <a:r>
              <a:rPr lang="en-US" sz="1000" b="0" dirty="0"/>
              <a:t> time machine)</a:t>
            </a:r>
          </a:p>
        </p:txBody>
      </p:sp>
    </p:spTree>
    <p:extLst>
      <p:ext uri="{BB962C8B-B14F-4D97-AF65-F5344CB8AC3E}">
        <p14:creationId xmlns:p14="http://schemas.microsoft.com/office/powerpoint/2010/main" val="2343032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Next Time</a:t>
            </a:r>
            <a:r>
              <a:rPr lang="mr-IN" sz="3600" b="0" kern="0" dirty="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2357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What’s an RDD?</a:t>
            </a:r>
          </a:p>
        </p:txBody>
      </p:sp>
      <p:sp>
        <p:nvSpPr>
          <p:cNvPr id="9" name="TextBox 8"/>
          <p:cNvSpPr txBox="1"/>
          <p:nvPr/>
        </p:nvSpPr>
        <p:spPr>
          <a:xfrm>
            <a:off x="0" y="28530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does Spark actually work?</a:t>
            </a:r>
          </a:p>
        </p:txBody>
      </p:sp>
      <p:sp>
        <p:nvSpPr>
          <p:cNvPr id="11" name="TextBox 10"/>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Algorithm design: </a:t>
            </a:r>
            <a:r>
              <a:rPr lang="en-US" sz="2400" b="0" kern="0" dirty="0" err="1">
                <a:solidFill>
                  <a:srgbClr val="000000"/>
                </a:solidFill>
                <a:latin typeface="Gill Sans"/>
                <a:cs typeface="Gill Sans"/>
              </a:rPr>
              <a:t>redux</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300853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a:solidFill>
                  <a:srgbClr val="000000"/>
                </a:solidFill>
                <a:latin typeface="Gill Sans"/>
                <a:cs typeface="Gill Sans"/>
              </a:rPr>
              <a:t>Meanwhile, at 1600 Amphitheatre Parkway</a:t>
            </a:r>
            <a:r>
              <a:rPr lang="mr-IN" sz="3600" b="0" kern="0" dirty="0">
                <a:solidFill>
                  <a:srgbClr val="000000"/>
                </a:solidFill>
                <a:latin typeface="Gill Sans"/>
                <a:cs typeface="Gill Sans"/>
              </a:rPr>
              <a:t>…</a:t>
            </a:r>
            <a:r>
              <a:rPr lang="en-US" sz="3600" b="0" kern="0" dirty="0">
                <a:solidFill>
                  <a:srgbClr val="000000"/>
                </a:solidFill>
                <a:latin typeface="Gill Sans"/>
                <a:cs typeface="Gill Sans"/>
              </a:rPr>
              <a:t> </a:t>
            </a:r>
          </a:p>
        </p:txBody>
      </p:sp>
      <p:sp>
        <p:nvSpPr>
          <p:cNvPr id="7" name="TextBox 6"/>
          <p:cNvSpPr txBox="1"/>
          <p:nvPr/>
        </p:nvSpPr>
        <p:spPr>
          <a:xfrm>
            <a:off x="0" y="2124670"/>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Sawzall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2003</a:t>
            </a:r>
          </a:p>
        </p:txBody>
      </p:sp>
      <p:sp>
        <p:nvSpPr>
          <p:cNvPr id="8" name="TextBox 7"/>
          <p:cNvSpPr txBox="1"/>
          <p:nvPr/>
        </p:nvSpPr>
        <p:spPr>
          <a:xfrm>
            <a:off x="0" y="250567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Lumberjack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a:t>
            </a:r>
          </a:p>
        </p:txBody>
      </p:sp>
      <p:sp>
        <p:nvSpPr>
          <p:cNvPr id="10" name="TextBox 9"/>
          <p:cNvSpPr txBox="1"/>
          <p:nvPr/>
        </p:nvSpPr>
        <p:spPr>
          <a:xfrm>
            <a:off x="0" y="288667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Flume(Java)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2009</a:t>
            </a:r>
          </a:p>
        </p:txBody>
      </p:sp>
      <p:sp>
        <p:nvSpPr>
          <p:cNvPr id="9" name="TextBox 8"/>
          <p:cNvSpPr txBox="1"/>
          <p:nvPr/>
        </p:nvSpPr>
        <p:spPr>
          <a:xfrm>
            <a:off x="0" y="3272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Cloud Dataflow (Flume + </a:t>
            </a:r>
            <a:r>
              <a:rPr lang="en-US" sz="2400" b="0" kern="0" dirty="0" err="1">
                <a:solidFill>
                  <a:srgbClr val="000000"/>
                </a:solidFill>
                <a:latin typeface="Gill Sans"/>
                <a:cs typeface="Gill Sans"/>
              </a:rPr>
              <a:t>MillWheel</a:t>
            </a:r>
            <a:r>
              <a:rPr lang="en-US" sz="2400" b="0" kern="0" dirty="0">
                <a:solidFill>
                  <a:srgbClr val="000000"/>
                </a:solidFill>
                <a:latin typeface="Gill Sans"/>
                <a:cs typeface="Gill Sans"/>
              </a:rPr>
              <a:t>)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2014</a:t>
            </a:r>
          </a:p>
        </p:txBody>
      </p:sp>
    </p:spTree>
    <p:extLst>
      <p:ext uri="{BB962C8B-B14F-4D97-AF65-F5344CB8AC3E}">
        <p14:creationId xmlns:p14="http://schemas.microsoft.com/office/powerpoint/2010/main" val="4181702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sp>
        <p:nvSpPr>
          <p:cNvPr id="5" name="TextBox 4"/>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Core data types</a:t>
            </a:r>
          </a:p>
        </p:txBody>
      </p:sp>
      <p:sp>
        <p:nvSpPr>
          <p:cNvPr id="6" name="TextBox 5"/>
          <p:cNvSpPr txBox="1"/>
          <p:nvPr/>
        </p:nvSpPr>
        <p:spPr>
          <a:xfrm>
            <a:off x="0" y="2286000"/>
            <a:ext cx="9144000" cy="707886"/>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PCollection</a:t>
            </a:r>
            <a:r>
              <a:rPr lang="en-US" sz="2000" b="0" kern="0" dirty="0">
                <a:solidFill>
                  <a:srgbClr val="0070C0"/>
                </a:solidFill>
                <a:latin typeface="Gill Sans"/>
                <a:cs typeface="Gill Sans"/>
              </a:rPr>
              <a:t>&lt;T&gt; - a (possibly huge) immutable bag of elements of type T</a:t>
            </a:r>
          </a:p>
          <a:p>
            <a:pPr lvl="0" algn="ctr">
              <a:defRPr/>
            </a:pPr>
            <a:r>
              <a:rPr lang="en-US" sz="2000" b="0" kern="0" dirty="0" err="1">
                <a:solidFill>
                  <a:srgbClr val="0070C0"/>
                </a:solidFill>
                <a:latin typeface="Gill Sans"/>
                <a:cs typeface="Gill Sans"/>
              </a:rPr>
              <a:t>PTable</a:t>
            </a:r>
            <a:r>
              <a:rPr lang="en-US" sz="2000" b="0" kern="0" dirty="0">
                <a:solidFill>
                  <a:srgbClr val="0070C0"/>
                </a:solidFill>
                <a:latin typeface="Gill Sans"/>
                <a:cs typeface="Gill Sans"/>
              </a:rPr>
              <a:t>&lt;K, V&gt; - a (possibly huge) immutable bag of key-value pairs</a:t>
            </a:r>
          </a:p>
        </p:txBody>
      </p:sp>
      <p:sp>
        <p:nvSpPr>
          <p:cNvPr id="13" name="TextBox 12"/>
          <p:cNvSpPr txBox="1"/>
          <p:nvPr/>
        </p:nvSpPr>
        <p:spPr>
          <a:xfrm>
            <a:off x="3886200" y="6243935"/>
            <a:ext cx="4984057"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sounds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48202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Primitive operations</a:t>
            </a: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500" b="0" dirty="0" err="1">
                  <a:solidFill>
                    <a:schemeClr val="bg2"/>
                  </a:solidFill>
                  <a:latin typeface="Gill Sans"/>
                  <a:cs typeface="Gill Sans"/>
                </a:rPr>
                <a:t>parallelDo</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(T) ⇒ S</a:t>
              </a: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PCollection</a:t>
              </a:r>
              <a:r>
                <a:rPr lang="en-US" sz="1400" b="0" dirty="0">
                  <a:solidFill>
                    <a:srgbClr val="000000"/>
                  </a:solidFill>
                  <a:latin typeface="Andale Mono"/>
                  <a:cs typeface="Andale Mono"/>
                </a:rPr>
                <a:t>&lt;T&gt;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PCollection</a:t>
              </a:r>
              <a:r>
                <a:rPr lang="en-US" sz="1400" b="0" dirty="0">
                  <a:solidFill>
                    <a:srgbClr val="000000"/>
                  </a:solidFill>
                  <a:latin typeface="Andale Mono"/>
                  <a:cs typeface="Andale Mono"/>
                </a:rPr>
                <a:t>&lt;S&gt;</a:t>
              </a: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819400" y="2971800"/>
            <a:ext cx="5943600" cy="156966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PCollection</a:t>
            </a:r>
            <a:r>
              <a:rPr lang="en-US" sz="1200" b="0" dirty="0">
                <a:solidFill>
                  <a:srgbClr val="000000"/>
                </a:solidFill>
                <a:latin typeface="Andale Mono"/>
                <a:cs typeface="Andale Mono"/>
              </a:rPr>
              <a:t>&lt;String&gt; words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lines.parallelDo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String,String</a:t>
            </a:r>
            <a:r>
              <a:rPr lang="en-US" sz="1200" b="0" dirty="0">
                <a:solidFill>
                  <a:srgbClr val="000000"/>
                </a:solidFill>
                <a:latin typeface="Andale Mono"/>
                <a:cs typeface="Andale Mono"/>
              </a:rPr>
              <a:t>&gt;() {</a:t>
            </a:r>
          </a:p>
          <a:p>
            <a:r>
              <a:rPr lang="en-US" sz="1200" b="0" dirty="0">
                <a:solidFill>
                  <a:srgbClr val="000000"/>
                </a:solidFill>
                <a:latin typeface="Andale Mono"/>
                <a:cs typeface="Andale Mono"/>
              </a:rPr>
              <a:t>    void process(String line,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&lt;String&gt;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for (String word : </a:t>
            </a:r>
            <a:r>
              <a:rPr lang="en-US" sz="1200" b="0" dirty="0" err="1">
                <a:solidFill>
                  <a:srgbClr val="000000"/>
                </a:solidFill>
                <a:latin typeface="Andale Mono"/>
                <a:cs typeface="Andale Mono"/>
              </a:rPr>
              <a:t>splitIntoWords</a:t>
            </a:r>
            <a:r>
              <a:rPr lang="en-US" sz="1200" b="0" dirty="0">
                <a:solidFill>
                  <a:srgbClr val="000000"/>
                </a:solidFill>
                <a:latin typeface="Andale Mono"/>
                <a:cs typeface="Andale Mono"/>
              </a:rPr>
              <a:t>(line))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(word);</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collectionOf</a:t>
            </a:r>
            <a:r>
              <a:rPr lang="en-US" sz="1200" b="0" dirty="0">
                <a:solidFill>
                  <a:srgbClr val="000000"/>
                </a:solidFill>
                <a:latin typeface="Andale Mono"/>
                <a:cs typeface="Andale Mono"/>
              </a:rPr>
              <a:t>(strings()));</a:t>
            </a:r>
          </a:p>
        </p:txBody>
      </p:sp>
      <p:sp>
        <p:nvSpPr>
          <p:cNvPr id="14" name="TextBox 13"/>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882595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grpSp>
        <p:nvGrpSpPr>
          <p:cNvPr id="7" name="Group 6"/>
          <p:cNvGrpSpPr/>
          <p:nvPr/>
        </p:nvGrpSpPr>
        <p:grpSpPr>
          <a:xfrm>
            <a:off x="304800" y="2209800"/>
            <a:ext cx="1981200" cy="3495020"/>
            <a:chOff x="1371600" y="1932057"/>
            <a:chExt cx="1981200" cy="3495020"/>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err="1">
                  <a:solidFill>
                    <a:schemeClr val="bg2"/>
                  </a:solidFill>
                  <a:latin typeface="Gill Sans"/>
                  <a:cs typeface="Gill Sans"/>
                </a:rPr>
                <a:t>groupByKey</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V&gt;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438400" y="2819400"/>
            <a:ext cx="6629400" cy="2123658"/>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 backlinks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p>
          <a:p>
            <a:r>
              <a:rPr lang="en-US" sz="1200" b="0" dirty="0">
                <a:solidFill>
                  <a:srgbClr val="000000"/>
                </a:solidFill>
                <a:latin typeface="Andale Mono"/>
                <a:cs typeface="Andale Mono"/>
              </a:rPr>
              <a:t>    void process(</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for (URL </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docInfo.getLinks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URL.class</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DocInfo.class</a:t>
            </a:r>
            <a:r>
              <a:rPr lang="en-US" sz="1200" b="0" dirty="0">
                <a:solidFill>
                  <a:srgbClr val="000000"/>
                </a:solidFill>
                <a:latin typeface="Andale Mono"/>
                <a:cs typeface="Andale Mono"/>
              </a:rPr>
              <a:t>)));</a:t>
            </a:r>
          </a:p>
          <a:p>
            <a:endParaRPr lang="en-US" sz="1200" b="0" dirty="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URL,Collection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referringDocInfos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backlinks.groupByKey</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Primitive operations</a:t>
            </a: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024160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500" b="0" dirty="0" err="1">
                  <a:solidFill>
                    <a:schemeClr val="bg2"/>
                  </a:solidFill>
                  <a:latin typeface="Gill Sans"/>
                  <a:cs typeface="Gill Sans"/>
                </a:rPr>
                <a:t>combineValues</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(V, V) </a:t>
              </a:r>
              <a:br>
                <a:rPr lang="en-US" sz="1400" b="0" dirty="0">
                  <a:solidFill>
                    <a:srgbClr val="000000"/>
                  </a:solidFill>
                  <a:latin typeface="Andale Mono"/>
                  <a:cs typeface="Andale Mono"/>
                </a:rPr>
              </a:br>
              <a:r>
                <a:rPr lang="en-US" sz="1400" b="0" dirty="0">
                  <a:solidFill>
                    <a:srgbClr val="000000"/>
                  </a:solidFill>
                  <a:latin typeface="Andale Mono"/>
                  <a:cs typeface="Andale Mono"/>
                </a:rPr>
                <a:t>⇒ V</a:t>
              </a:r>
            </a:p>
          </p:txBody>
        </p:sp>
        <p:sp>
          <p:nvSpPr>
            <p:cNvPr id="9" name="Text Box 4"/>
            <p:cNvSpPr txBox="1">
              <a:spLocks noChangeArrowheads="1"/>
            </p:cNvSpPr>
            <p:nvPr/>
          </p:nvSpPr>
          <p:spPr bwMode="auto">
            <a:xfrm>
              <a:off x="1371600" y="19320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0" name="Straight Arrow Connector 9"/>
            <p:cNvCxnSpPr>
              <a:stCxn id="9" idx="2"/>
              <a:endCxn id="8" idx="0"/>
            </p:cNvCxnSpPr>
            <p:nvPr/>
          </p:nvCxnSpPr>
          <p:spPr bwMode="auto">
            <a:xfrm>
              <a:off x="2362200" y="2455277"/>
              <a:ext cx="0" cy="66892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V&gt;</a:t>
              </a: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209800" y="1752600"/>
            <a:ext cx="6858000" cy="433965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wordsWithOnes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words.parallelDo</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&lt;String,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p>
          <a:p>
            <a:r>
              <a:rPr lang="en-US" sz="1200" b="0" dirty="0">
                <a:solidFill>
                  <a:srgbClr val="000000"/>
                </a:solidFill>
                <a:latin typeface="Andale Mono"/>
                <a:cs typeface="Andale Mono"/>
              </a:rPr>
              <a:t>      void process(String word,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(word, 1));</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a:p>
            <a:endParaRPr lang="en-US" sz="1200" b="0" dirty="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a:t>
            </a:r>
            <a:r>
              <a:rPr lang="en-US" sz="1200" b="0" dirty="0" err="1">
                <a:solidFill>
                  <a:srgbClr val="000000"/>
                </a:solidFill>
                <a:latin typeface="Andale Mono"/>
                <a:cs typeface="Andale Mono"/>
              </a:rPr>
              <a:t>groupedWordsWithOnes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wordsWithOnes.groupByKey</a:t>
            </a:r>
            <a:r>
              <a:rPr lang="en-US" sz="1200" b="0" dirty="0">
                <a:solidFill>
                  <a:srgbClr val="000000"/>
                </a:solidFill>
                <a:latin typeface="Andale Mono"/>
                <a:cs typeface="Andale Mono"/>
              </a:rPr>
              <a:t>();</a:t>
            </a:r>
          </a:p>
          <a:p>
            <a:endParaRPr lang="en-US" sz="1200" b="0" dirty="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wordCounts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groupedWordsWithOnes.combineValues</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p>
          <a:p>
            <a:r>
              <a:rPr lang="en-US" sz="1200" b="0" dirty="0">
                <a:solidFill>
                  <a:srgbClr val="000000"/>
                </a:solidFill>
                <a:latin typeface="Andale Mono"/>
                <a:cs typeface="Andale Mono"/>
              </a:rPr>
              <a:t>      void process(Pair&lt;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int</a:t>
            </a:r>
            <a:r>
              <a:rPr lang="en-US" sz="1200" b="0" dirty="0">
                <a:solidFill>
                  <a:srgbClr val="000000"/>
                </a:solidFill>
                <a:latin typeface="Andale Mono"/>
                <a:cs typeface="Andale Mono"/>
              </a:rPr>
              <a:t> sum = 0;</a:t>
            </a:r>
          </a:p>
          <a:p>
            <a:r>
              <a:rPr lang="en-US" sz="1200" b="0" dirty="0">
                <a:solidFill>
                  <a:srgbClr val="000000"/>
                </a:solidFill>
                <a:latin typeface="Andale Mono"/>
                <a:cs typeface="Andale Mono"/>
              </a:rPr>
              <a:t>        for (Integer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pair.getValue</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sum +=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pair.getKey</a:t>
            </a:r>
            <a:r>
              <a:rPr lang="en-US" sz="1200" b="0" dirty="0">
                <a:solidFill>
                  <a:srgbClr val="000000"/>
                </a:solidFill>
                <a:latin typeface="Andale Mono"/>
                <a:cs typeface="Andale Mono"/>
              </a:rPr>
              <a:t>(), sum));</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Primitive operations</a:t>
            </a: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89096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61871"/>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5265003"/>
            <a:ext cx="9144000" cy="461665"/>
          </a:xfrm>
          <a:prstGeom prst="rect">
            <a:avLst/>
          </a:prstGeom>
          <a:noFill/>
        </p:spPr>
        <p:txBody>
          <a:bodyPr wrap="square" rtlCol="0">
            <a:spAutoFit/>
          </a:bodyPr>
          <a:lstStyle/>
          <a:p>
            <a:pPr algn="ctr"/>
            <a:r>
              <a:rPr lang="en-US" sz="2400" b="0" i="1" dirty="0">
                <a:solidFill>
                  <a:schemeClr val="bg1"/>
                </a:solidFill>
                <a:latin typeface="Gill Sans"/>
                <a:cs typeface="Gill Sans"/>
              </a:rPr>
              <a:t>Assumption:</a:t>
            </a:r>
            <a:r>
              <a:rPr lang="en-US" sz="2400" b="0" dirty="0">
                <a:solidFill>
                  <a:schemeClr val="bg1"/>
                </a:solidFill>
                <a:latin typeface="Gill Sans"/>
                <a:cs typeface="Gill Sans"/>
              </a:rPr>
              <a:t> static collection of records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5634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 if this assumption is violated?</a:t>
            </a:r>
          </a:p>
        </p:txBody>
      </p:sp>
      <p:sp>
        <p:nvSpPr>
          <p:cNvPr id="7" name="TextBox 6"/>
          <p:cNvSpPr txBox="1"/>
          <p:nvPr/>
        </p:nvSpPr>
        <p:spPr>
          <a:xfrm>
            <a:off x="0" y="3219271"/>
            <a:ext cx="9144000" cy="830997"/>
          </a:xfrm>
          <a:prstGeom prst="rect">
            <a:avLst/>
          </a:prstGeom>
          <a:noFill/>
        </p:spPr>
        <p:txBody>
          <a:bodyPr wrap="square" rtlCol="0">
            <a:spAutoFit/>
          </a:bodyPr>
          <a:lstStyle/>
          <a:p>
            <a:pPr algn="ctr"/>
            <a:r>
              <a:rPr lang="en-US" sz="2400" b="0" dirty="0">
                <a:solidFill>
                  <a:srgbClr val="FF0000"/>
                </a:solidFill>
                <a:latin typeface="Gill Sans"/>
                <a:cs typeface="Gill Sans"/>
              </a:rPr>
              <a:t>Pig, Dryad(LINQ), Flume(Java), Spark </a:t>
            </a:r>
          </a:p>
          <a:p>
            <a:pPr algn="ctr"/>
            <a:r>
              <a:rPr lang="en-US" sz="2400" b="0" dirty="0">
                <a:solidFill>
                  <a:srgbClr val="FF0000"/>
                </a:solidFill>
                <a:latin typeface="Gill Sans"/>
                <a:cs typeface="Gill Sans"/>
              </a:rPr>
              <a:t>are all variations on a theme!</a:t>
            </a:r>
          </a:p>
        </p:txBody>
      </p:sp>
    </p:spTree>
    <p:extLst>
      <p:ext uri="{BB962C8B-B14F-4D97-AF65-F5344CB8AC3E}">
        <p14:creationId xmlns:p14="http://schemas.microsoft.com/office/powerpoint/2010/main" val="468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
        <p:nvSpPr>
          <p:cNvPr id="8" name="TextBox 7">
            <a:extLst>
              <a:ext uri="{FF2B5EF4-FFF2-40B4-BE49-F238E27FC236}">
                <a16:creationId xmlns:a16="http://schemas.microsoft.com/office/drawing/2014/main" id="{0735469E-490E-484B-8DD5-FA81C6BA5EDF}"/>
              </a:ext>
            </a:extLst>
          </p:cNvPr>
          <p:cNvSpPr txBox="1"/>
          <p:nvPr/>
        </p:nvSpPr>
        <p:spPr>
          <a:xfrm>
            <a:off x="0" y="4837093"/>
            <a:ext cx="9144000" cy="830997"/>
          </a:xfrm>
          <a:prstGeom prst="rect">
            <a:avLst/>
          </a:prstGeom>
          <a:noFill/>
        </p:spPr>
        <p:txBody>
          <a:bodyPr wrap="square" rtlCol="0">
            <a:spAutoFit/>
          </a:bodyPr>
          <a:lstStyle/>
          <a:p>
            <a:pPr algn="ctr">
              <a:defRPr/>
            </a:pPr>
            <a:r>
              <a:rPr lang="en-US" sz="2400" b="0" kern="0" dirty="0">
                <a:latin typeface="Gill Sans"/>
                <a:cs typeface="Gill Sans"/>
              </a:rPr>
              <a:t>Remember: CS 451/651 Assignment 1 due 2:30pm Thursday, Jan 24 </a:t>
            </a:r>
            <a:r>
              <a:rPr lang="mr-IN" sz="2400" b="0" kern="0" dirty="0">
                <a:latin typeface="Gill Sans"/>
                <a:cs typeface="Gill Sans"/>
              </a:rPr>
              <a:t>–</a:t>
            </a:r>
            <a:r>
              <a:rPr lang="en-US" sz="2400" b="0" kern="0" dirty="0">
                <a:latin typeface="Gill Sans"/>
                <a:cs typeface="Gill Sans"/>
              </a:rPr>
              <a:t> </a:t>
            </a:r>
            <a:br>
              <a:rPr lang="en-US" sz="2400" b="0" kern="0" dirty="0">
                <a:latin typeface="Gill Sans"/>
                <a:cs typeface="Gill Sans"/>
              </a:rPr>
            </a:br>
            <a:r>
              <a:rPr lang="en-US" sz="2400" b="0" kern="0" dirty="0">
                <a:latin typeface="Gill Sans"/>
                <a:cs typeface="Gill Sans"/>
              </a:rPr>
              <a:t>You must tell us if you wish to take the late penalty.</a:t>
            </a:r>
          </a:p>
        </p:txBody>
      </p:sp>
    </p:spTree>
    <p:extLst>
      <p:ext uri="{BB962C8B-B14F-4D97-AF65-F5344CB8AC3E}">
        <p14:creationId xmlns:p14="http://schemas.microsoft.com/office/powerpoint/2010/main" val="24086500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the solution?</a:t>
            </a: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Hadoop is great, but it’s really </a:t>
            </a:r>
            <a:r>
              <a:rPr lang="en-US" sz="2400" b="0" dirty="0" err="1">
                <a:solidFill>
                  <a:schemeClr val="bg1"/>
                </a:solidFill>
                <a:latin typeface="Gill Sans"/>
                <a:cs typeface="Gill Sans"/>
              </a:rPr>
              <a:t>waaaaay</a:t>
            </a:r>
            <a:r>
              <a:rPr lang="en-US" sz="2400" b="0" dirty="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a:solidFill>
                  <a:srgbClr val="FF0000"/>
                </a:solidFill>
                <a:latin typeface="Gill Sans"/>
                <a:cs typeface="Gill Sans"/>
              </a:rPr>
              <a:t>Aside: Why not just </a:t>
            </a:r>
            <a:br>
              <a:rPr lang="en-US" sz="2000" b="0" dirty="0">
                <a:solidFill>
                  <a:srgbClr val="FF0000"/>
                </a:solidFill>
                <a:latin typeface="Gill Sans"/>
                <a:cs typeface="Gill Sans"/>
              </a:rPr>
            </a:br>
            <a:r>
              <a:rPr lang="en-US" sz="2000" b="0" dirty="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55177</TotalTime>
  <Words>3448</Words>
  <Application>Microsoft Office PowerPoint</Application>
  <PresentationFormat>On-screen Show (4:3)</PresentationFormat>
  <Paragraphs>678</Paragraphs>
  <Slides>67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Andale Mono</vt:lpstr>
      <vt:lpstr>Arial</vt:lpstr>
      <vt:lpstr>Arial Black</vt:lpstr>
      <vt:lpstr>Calibri</vt:lpstr>
      <vt:lpstr>Gill Sans</vt:lpstr>
      <vt:lpstr>Wingdings</vt:lpstr>
      <vt:lpstr>Zapf Dingbats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Adam Roegiest</cp:lastModifiedBy>
  <cp:revision>11737</cp:revision>
  <cp:lastPrinted>2017-01-19T20:32:32Z</cp:lastPrinted>
  <dcterms:created xsi:type="dcterms:W3CDTF">2012-08-31T06:36:49Z</dcterms:created>
  <dcterms:modified xsi:type="dcterms:W3CDTF">2019-01-09T03:16:22Z</dcterms:modified>
  <cp:category/>
</cp:coreProperties>
</file>